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72"/>
  </p:notesMasterIdLst>
  <p:handoutMasterIdLst>
    <p:handoutMasterId r:id="rId173"/>
  </p:handoutMasterIdLst>
  <p:sldIdLst>
    <p:sldId id="316" r:id="rId5"/>
    <p:sldId id="341" r:id="rId6"/>
    <p:sldId id="342" r:id="rId7"/>
    <p:sldId id="343" r:id="rId8"/>
    <p:sldId id="344" r:id="rId9"/>
    <p:sldId id="345" r:id="rId10"/>
    <p:sldId id="346" r:id="rId11"/>
    <p:sldId id="347" r:id="rId12"/>
    <p:sldId id="348" r:id="rId13"/>
    <p:sldId id="350" r:id="rId14"/>
    <p:sldId id="351" r:id="rId15"/>
    <p:sldId id="352" r:id="rId16"/>
    <p:sldId id="362" r:id="rId17"/>
    <p:sldId id="363" r:id="rId18"/>
    <p:sldId id="364" r:id="rId19"/>
    <p:sldId id="365" r:id="rId20"/>
    <p:sldId id="366" r:id="rId21"/>
    <p:sldId id="349" r:id="rId22"/>
    <p:sldId id="367" r:id="rId23"/>
    <p:sldId id="368" r:id="rId24"/>
    <p:sldId id="369" r:id="rId25"/>
    <p:sldId id="370" r:id="rId26"/>
    <p:sldId id="371" r:id="rId27"/>
    <p:sldId id="372" r:id="rId28"/>
    <p:sldId id="373" r:id="rId29"/>
    <p:sldId id="375" r:id="rId30"/>
    <p:sldId id="376" r:id="rId31"/>
    <p:sldId id="377" r:id="rId32"/>
    <p:sldId id="378" r:id="rId33"/>
    <p:sldId id="374" r:id="rId34"/>
    <p:sldId id="379" r:id="rId35"/>
    <p:sldId id="353" r:id="rId36"/>
    <p:sldId id="354" r:id="rId37"/>
    <p:sldId id="355" r:id="rId38"/>
    <p:sldId id="356" r:id="rId39"/>
    <p:sldId id="357" r:id="rId40"/>
    <p:sldId id="358" r:id="rId41"/>
    <p:sldId id="359" r:id="rId42"/>
    <p:sldId id="361" r:id="rId43"/>
    <p:sldId id="408" r:id="rId44"/>
    <p:sldId id="406" r:id="rId45"/>
    <p:sldId id="407" r:id="rId46"/>
    <p:sldId id="409" r:id="rId47"/>
    <p:sldId id="413" r:id="rId48"/>
    <p:sldId id="414" r:id="rId49"/>
    <p:sldId id="415" r:id="rId50"/>
    <p:sldId id="381" r:id="rId51"/>
    <p:sldId id="410" r:id="rId52"/>
    <p:sldId id="411" r:id="rId53"/>
    <p:sldId id="382" r:id="rId54"/>
    <p:sldId id="416" r:id="rId55"/>
    <p:sldId id="383" r:id="rId56"/>
    <p:sldId id="384" r:id="rId57"/>
    <p:sldId id="385" r:id="rId58"/>
    <p:sldId id="412" r:id="rId59"/>
    <p:sldId id="386" r:id="rId60"/>
    <p:sldId id="387" r:id="rId61"/>
    <p:sldId id="388" r:id="rId62"/>
    <p:sldId id="389" r:id="rId63"/>
    <p:sldId id="390" r:id="rId64"/>
    <p:sldId id="391" r:id="rId65"/>
    <p:sldId id="276" r:id="rId66"/>
    <p:sldId id="277" r:id="rId67"/>
    <p:sldId id="280" r:id="rId68"/>
    <p:sldId id="290" r:id="rId69"/>
    <p:sldId id="291" r:id="rId70"/>
    <p:sldId id="292" r:id="rId71"/>
    <p:sldId id="287" r:id="rId72"/>
    <p:sldId id="288" r:id="rId73"/>
    <p:sldId id="293" r:id="rId74"/>
    <p:sldId id="289" r:id="rId75"/>
    <p:sldId id="420" r:id="rId76"/>
    <p:sldId id="294" r:id="rId77"/>
    <p:sldId id="418" r:id="rId78"/>
    <p:sldId id="419" r:id="rId79"/>
    <p:sldId id="417" r:id="rId80"/>
    <p:sldId id="298" r:id="rId81"/>
    <p:sldId id="295" r:id="rId82"/>
    <p:sldId id="433" r:id="rId83"/>
    <p:sldId id="421" r:id="rId84"/>
    <p:sldId id="422" r:id="rId85"/>
    <p:sldId id="423" r:id="rId86"/>
    <p:sldId id="296" r:id="rId87"/>
    <p:sldId id="426" r:id="rId88"/>
    <p:sldId id="425" r:id="rId89"/>
    <p:sldId id="427" r:id="rId90"/>
    <p:sldId id="428" r:id="rId91"/>
    <p:sldId id="429" r:id="rId92"/>
    <p:sldId id="297" r:id="rId93"/>
    <p:sldId id="299" r:id="rId94"/>
    <p:sldId id="300" r:id="rId95"/>
    <p:sldId id="430" r:id="rId96"/>
    <p:sldId id="432" r:id="rId97"/>
    <p:sldId id="431" r:id="rId98"/>
    <p:sldId id="301" r:id="rId99"/>
    <p:sldId id="434" r:id="rId100"/>
    <p:sldId id="435" r:id="rId101"/>
    <p:sldId id="436" r:id="rId102"/>
    <p:sldId id="437" r:id="rId103"/>
    <p:sldId id="438" r:id="rId104"/>
    <p:sldId id="439" r:id="rId105"/>
    <p:sldId id="440" r:id="rId106"/>
    <p:sldId id="441" r:id="rId107"/>
    <p:sldId id="442" r:id="rId108"/>
    <p:sldId id="302" r:id="rId109"/>
    <p:sldId id="309" r:id="rId110"/>
    <p:sldId id="463" r:id="rId111"/>
    <p:sldId id="310" r:id="rId112"/>
    <p:sldId id="306" r:id="rId113"/>
    <p:sldId id="315" r:id="rId114"/>
    <p:sldId id="465" r:id="rId115"/>
    <p:sldId id="464" r:id="rId116"/>
    <p:sldId id="321" r:id="rId117"/>
    <p:sldId id="314" r:id="rId118"/>
    <p:sldId id="466" r:id="rId119"/>
    <p:sldId id="311" r:id="rId120"/>
    <p:sldId id="303" r:id="rId121"/>
    <p:sldId id="304" r:id="rId122"/>
    <p:sldId id="279" r:id="rId123"/>
    <p:sldId id="392" r:id="rId124"/>
    <p:sldId id="317" r:id="rId125"/>
    <p:sldId id="322" r:id="rId126"/>
    <p:sldId id="443" r:id="rId127"/>
    <p:sldId id="444" r:id="rId128"/>
    <p:sldId id="445" r:id="rId129"/>
    <p:sldId id="446" r:id="rId130"/>
    <p:sldId id="461" r:id="rId131"/>
    <p:sldId id="462" r:id="rId132"/>
    <p:sldId id="447" r:id="rId133"/>
    <p:sldId id="448" r:id="rId134"/>
    <p:sldId id="449" r:id="rId135"/>
    <p:sldId id="450" r:id="rId136"/>
    <p:sldId id="451" r:id="rId137"/>
    <p:sldId id="452" r:id="rId138"/>
    <p:sldId id="453" r:id="rId139"/>
    <p:sldId id="454" r:id="rId140"/>
    <p:sldId id="458" r:id="rId141"/>
    <p:sldId id="459" r:id="rId142"/>
    <p:sldId id="460" r:id="rId143"/>
    <p:sldId id="455" r:id="rId144"/>
    <p:sldId id="456" r:id="rId145"/>
    <p:sldId id="457" r:id="rId146"/>
    <p:sldId id="318" r:id="rId147"/>
    <p:sldId id="323" r:id="rId148"/>
    <p:sldId id="319" r:id="rId149"/>
    <p:sldId id="320" r:id="rId150"/>
    <p:sldId id="324" r:id="rId151"/>
    <p:sldId id="394" r:id="rId152"/>
    <p:sldId id="395" r:id="rId153"/>
    <p:sldId id="396" r:id="rId154"/>
    <p:sldId id="397" r:id="rId155"/>
    <p:sldId id="393" r:id="rId156"/>
    <p:sldId id="398" r:id="rId157"/>
    <p:sldId id="467" r:id="rId158"/>
    <p:sldId id="471" r:id="rId159"/>
    <p:sldId id="472" r:id="rId160"/>
    <p:sldId id="473" r:id="rId161"/>
    <p:sldId id="474" r:id="rId162"/>
    <p:sldId id="475" r:id="rId163"/>
    <p:sldId id="468" r:id="rId164"/>
    <p:sldId id="469" r:id="rId165"/>
    <p:sldId id="470" r:id="rId166"/>
    <p:sldId id="403" r:id="rId167"/>
    <p:sldId id="404" r:id="rId168"/>
    <p:sldId id="405" r:id="rId169"/>
    <p:sldId id="339" r:id="rId170"/>
    <p:sldId id="340" r:id="rId171"/>
  </p:sldIdLst>
  <p:sldSz cx="9144000" cy="6858000" type="screen4x3"/>
  <p:notesSz cx="6858000" cy="9144000"/>
  <p:custDataLst>
    <p:tags r:id="rId17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8">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 id="1" name="Parameswari Bala" initials="PB" lastIdx="1" clrIdx="1">
    <p:extLst>
      <p:ext uri="{19B8F6BF-5375-455C-9EA6-DF929625EA0E}">
        <p15:presenceInfo xmlns:p15="http://schemas.microsoft.com/office/powerpoint/2012/main" userId="e130959b58068b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2222"/>
    <a:srgbClr val="00BBEE"/>
    <a:srgbClr val="7F7F7F"/>
    <a:srgbClr val="666666"/>
    <a:srgbClr val="000000"/>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1" autoAdjust="0"/>
    <p:restoredTop sz="94434" autoAdjust="0"/>
  </p:normalViewPr>
  <p:slideViewPr>
    <p:cSldViewPr snapToGrid="0" snapToObjects="1" showGuides="1">
      <p:cViewPr varScale="1">
        <p:scale>
          <a:sx n="82" d="100"/>
          <a:sy n="82" d="100"/>
        </p:scale>
        <p:origin x="1488" y="72"/>
      </p:cViewPr>
      <p:guideLst>
        <p:guide orient="horz" pos="5"/>
        <p:guide orient="horz" pos="4043"/>
        <p:guide orient="horz" pos="2387"/>
        <p:guide orient="horz" pos="4233"/>
        <p:guide orient="horz" pos="924"/>
        <p:guide orient="horz" pos="736"/>
        <p:guide orient="horz" pos="2882"/>
        <p:guide orient="horz" pos="560"/>
        <p:guide pos="2880"/>
        <p:guide pos="288"/>
        <p:guide pos="5501"/>
        <p:guide pos="2824"/>
        <p:guide pos="2936"/>
        <p:guide pos="4172"/>
        <p:guide pos="1585"/>
      </p:guideLst>
    </p:cSldViewPr>
  </p:slideViewPr>
  <p:notesTextViewPr>
    <p:cViewPr>
      <p:scale>
        <a:sx n="66" d="100"/>
        <a:sy n="66" d="100"/>
      </p:scale>
      <p:origin x="0" y="0"/>
    </p:cViewPr>
  </p:notesTextViewPr>
  <p:sorterViewPr>
    <p:cViewPr>
      <p:scale>
        <a:sx n="100" d="100"/>
        <a:sy n="100" d="100"/>
      </p:scale>
      <p:origin x="0" y="0"/>
    </p:cViewPr>
  </p:sorterViewPr>
  <p:notesViewPr>
    <p:cSldViewPr snapToGrid="0" snapToObjects="1"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commentAuthors" Target="commentAuthors.xml"/><Relationship Id="rId170" Type="http://schemas.openxmlformats.org/officeDocument/2006/relationships/slide" Target="slides/slide166.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slide" Target="slides/slide160.xml"/><Relationship Id="rId169" Type="http://schemas.openxmlformats.org/officeDocument/2006/relationships/slide" Target="slides/slide165.xml"/><Relationship Id="rId177"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72" Type="http://schemas.openxmlformats.org/officeDocument/2006/relationships/notesMaster" Target="notesMasters/notes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tags" Target="tags/tag1.xml"/><Relationship Id="rId179"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2023-02-23</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2/23/2023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EB28F724-33E8-484E-90F8-5F2AF2D19837}"/>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979743B9-7136-4AA9-98DC-73AD5458B5E6}" type="slidenum">
              <a:rPr lang="en-US" altLang="en-US" sz="1200">
                <a:latin typeface="Arial" panose="020B0604020202020204" pitchFamily="34" charset="0"/>
              </a:rPr>
              <a:pPr/>
              <a:t>62</a:t>
            </a:fld>
            <a:endParaRPr lang="en-US" altLang="en-US" sz="1200">
              <a:latin typeface="Arial" panose="020B0604020202020204" pitchFamily="34" charset="0"/>
            </a:endParaRPr>
          </a:p>
        </p:txBody>
      </p:sp>
      <p:sp>
        <p:nvSpPr>
          <p:cNvPr id="61443" name="Rectangle 2">
            <a:extLst>
              <a:ext uri="{FF2B5EF4-FFF2-40B4-BE49-F238E27FC236}">
                <a16:creationId xmlns:a16="http://schemas.microsoft.com/office/drawing/2014/main" id="{5B1D744B-106E-4FB7-A652-568B3FC0DA42}"/>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BBD5BB74-8B77-4AD6-A8A0-4C6B46060836}"/>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E015D6F5-B5F8-4563-98E3-FC2C929E0DF7}"/>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140B9E07-18C4-4C24-9FF3-CB41074E6C32}" type="slidenum">
              <a:rPr lang="en-US" altLang="en-US" sz="1200">
                <a:latin typeface="Arial" panose="020B0604020202020204" pitchFamily="34" charset="0"/>
              </a:rPr>
              <a:pPr/>
              <a:t>71</a:t>
            </a:fld>
            <a:endParaRPr lang="en-US" altLang="en-US" sz="1200">
              <a:latin typeface="Arial" panose="020B0604020202020204" pitchFamily="34" charset="0"/>
            </a:endParaRPr>
          </a:p>
        </p:txBody>
      </p:sp>
      <p:sp>
        <p:nvSpPr>
          <p:cNvPr id="79875" name="Rectangle 2">
            <a:extLst>
              <a:ext uri="{FF2B5EF4-FFF2-40B4-BE49-F238E27FC236}">
                <a16:creationId xmlns:a16="http://schemas.microsoft.com/office/drawing/2014/main" id="{C9BB61AB-47C3-4183-9318-FB6287245FE3}"/>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5F7E165D-3124-48D4-853D-0FB1F25C8397}"/>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61869923-C2E2-4ABD-8A38-8131880B6783}"/>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69A8C2BC-B44F-471B-95F3-00466CAC9C65}" type="slidenum">
              <a:rPr lang="en-US" altLang="en-US" sz="1200">
                <a:latin typeface="Arial" panose="020B0604020202020204" pitchFamily="34" charset="0"/>
              </a:rPr>
              <a:pPr/>
              <a:t>72</a:t>
            </a:fld>
            <a:endParaRPr lang="en-US" altLang="en-US" sz="1200">
              <a:latin typeface="Arial" panose="020B0604020202020204" pitchFamily="34" charset="0"/>
            </a:endParaRPr>
          </a:p>
        </p:txBody>
      </p:sp>
      <p:sp>
        <p:nvSpPr>
          <p:cNvPr id="81923" name="Rectangle 2">
            <a:extLst>
              <a:ext uri="{FF2B5EF4-FFF2-40B4-BE49-F238E27FC236}">
                <a16:creationId xmlns:a16="http://schemas.microsoft.com/office/drawing/2014/main" id="{7FE1E370-5E0E-4F9C-A6ED-70642AF29E22}"/>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C5DFF077-EC7C-4FC0-AE20-ED6278B68E74}"/>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981756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61869923-C2E2-4ABD-8A38-8131880B6783}"/>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69A8C2BC-B44F-471B-95F3-00466CAC9C65}" type="slidenum">
              <a:rPr lang="en-US" altLang="en-US" sz="1200">
                <a:latin typeface="Arial" panose="020B0604020202020204" pitchFamily="34" charset="0"/>
              </a:rPr>
              <a:pPr/>
              <a:t>73</a:t>
            </a:fld>
            <a:endParaRPr lang="en-US" altLang="en-US" sz="1200">
              <a:latin typeface="Arial" panose="020B0604020202020204" pitchFamily="34" charset="0"/>
            </a:endParaRPr>
          </a:p>
        </p:txBody>
      </p:sp>
      <p:sp>
        <p:nvSpPr>
          <p:cNvPr id="81923" name="Rectangle 2">
            <a:extLst>
              <a:ext uri="{FF2B5EF4-FFF2-40B4-BE49-F238E27FC236}">
                <a16:creationId xmlns:a16="http://schemas.microsoft.com/office/drawing/2014/main" id="{7FE1E370-5E0E-4F9C-A6ED-70642AF29E22}"/>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C5DFF077-EC7C-4FC0-AE20-ED6278B68E74}"/>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61869923-C2E2-4ABD-8A38-8131880B6783}"/>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69A8C2BC-B44F-471B-95F3-00466CAC9C65}" type="slidenum">
              <a:rPr lang="en-US" altLang="en-US" sz="1200">
                <a:latin typeface="Arial" panose="020B0604020202020204" pitchFamily="34" charset="0"/>
              </a:rPr>
              <a:pPr/>
              <a:t>74</a:t>
            </a:fld>
            <a:endParaRPr lang="en-US" altLang="en-US" sz="1200">
              <a:latin typeface="Arial" panose="020B0604020202020204" pitchFamily="34" charset="0"/>
            </a:endParaRPr>
          </a:p>
        </p:txBody>
      </p:sp>
      <p:sp>
        <p:nvSpPr>
          <p:cNvPr id="81923" name="Rectangle 2">
            <a:extLst>
              <a:ext uri="{FF2B5EF4-FFF2-40B4-BE49-F238E27FC236}">
                <a16:creationId xmlns:a16="http://schemas.microsoft.com/office/drawing/2014/main" id="{7FE1E370-5E0E-4F9C-A6ED-70642AF29E22}"/>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C5DFF077-EC7C-4FC0-AE20-ED6278B68E74}"/>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71243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61869923-C2E2-4ABD-8A38-8131880B6783}"/>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69A8C2BC-B44F-471B-95F3-00466CAC9C65}" type="slidenum">
              <a:rPr lang="en-US" altLang="en-US" sz="1200">
                <a:latin typeface="Arial" panose="020B0604020202020204" pitchFamily="34" charset="0"/>
              </a:rPr>
              <a:pPr/>
              <a:t>75</a:t>
            </a:fld>
            <a:endParaRPr lang="en-US" altLang="en-US" sz="1200">
              <a:latin typeface="Arial" panose="020B0604020202020204" pitchFamily="34" charset="0"/>
            </a:endParaRPr>
          </a:p>
        </p:txBody>
      </p:sp>
      <p:sp>
        <p:nvSpPr>
          <p:cNvPr id="81923" name="Rectangle 2">
            <a:extLst>
              <a:ext uri="{FF2B5EF4-FFF2-40B4-BE49-F238E27FC236}">
                <a16:creationId xmlns:a16="http://schemas.microsoft.com/office/drawing/2014/main" id="{7FE1E370-5E0E-4F9C-A6ED-70642AF29E22}"/>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C5DFF077-EC7C-4FC0-AE20-ED6278B68E74}"/>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474944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61869923-C2E2-4ABD-8A38-8131880B6783}"/>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69A8C2BC-B44F-471B-95F3-00466CAC9C65}" type="slidenum">
              <a:rPr lang="en-US" altLang="en-US" sz="1200">
                <a:latin typeface="Arial" panose="020B0604020202020204" pitchFamily="34" charset="0"/>
              </a:rPr>
              <a:pPr/>
              <a:t>76</a:t>
            </a:fld>
            <a:endParaRPr lang="en-US" altLang="en-US" sz="1200">
              <a:latin typeface="Arial" panose="020B0604020202020204" pitchFamily="34" charset="0"/>
            </a:endParaRPr>
          </a:p>
        </p:txBody>
      </p:sp>
      <p:sp>
        <p:nvSpPr>
          <p:cNvPr id="81923" name="Rectangle 2">
            <a:extLst>
              <a:ext uri="{FF2B5EF4-FFF2-40B4-BE49-F238E27FC236}">
                <a16:creationId xmlns:a16="http://schemas.microsoft.com/office/drawing/2014/main" id="{7FE1E370-5E0E-4F9C-A6ED-70642AF29E22}"/>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C5DFF077-EC7C-4FC0-AE20-ED6278B68E74}"/>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28942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8553181C-8C28-40E9-8E56-AA829B00A213}"/>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5771C97B-816C-4EF6-98C8-DD6B4387D094}" type="slidenum">
              <a:rPr lang="en-US" altLang="en-US" sz="1200">
                <a:latin typeface="Arial" panose="020B0604020202020204" pitchFamily="34" charset="0"/>
              </a:rPr>
              <a:pPr/>
              <a:t>77</a:t>
            </a:fld>
            <a:endParaRPr lang="en-US" altLang="en-US" sz="1200">
              <a:latin typeface="Arial" panose="020B0604020202020204" pitchFamily="34" charset="0"/>
            </a:endParaRPr>
          </a:p>
        </p:txBody>
      </p:sp>
      <p:sp>
        <p:nvSpPr>
          <p:cNvPr id="83971" name="Rectangle 2">
            <a:extLst>
              <a:ext uri="{FF2B5EF4-FFF2-40B4-BE49-F238E27FC236}">
                <a16:creationId xmlns:a16="http://schemas.microsoft.com/office/drawing/2014/main" id="{0ECDD4CA-45EE-4A50-A1D0-1660511E6ECA}"/>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8F41EF06-B5AC-4040-BE54-8D3BFF2AC6A7}"/>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7C5DE03D-A0BB-46AF-A36E-1C0A1595D310}"/>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D426742C-77C9-406C-88E3-B8901218A08B}" type="slidenum">
              <a:rPr lang="en-US" altLang="en-US" sz="1200">
                <a:latin typeface="Arial" panose="020B0604020202020204" pitchFamily="34" charset="0"/>
              </a:rPr>
              <a:pPr/>
              <a:t>78</a:t>
            </a:fld>
            <a:endParaRPr lang="en-US" altLang="en-US" sz="1200">
              <a:latin typeface="Arial" panose="020B0604020202020204" pitchFamily="34" charset="0"/>
            </a:endParaRPr>
          </a:p>
        </p:txBody>
      </p:sp>
      <p:sp>
        <p:nvSpPr>
          <p:cNvPr id="86019" name="Rectangle 2">
            <a:extLst>
              <a:ext uri="{FF2B5EF4-FFF2-40B4-BE49-F238E27FC236}">
                <a16:creationId xmlns:a16="http://schemas.microsoft.com/office/drawing/2014/main" id="{3EFCFE72-65A4-4BF9-82B1-9B52A3A3FB89}"/>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9590B0E2-BA0A-4E04-9CE4-DB14B1CDF30A}"/>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7EC4D779-837D-440C-A66A-A15ED62EA59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53AE96F9-5CDA-4AA3-8939-35A8C086F9EF}" type="slidenum">
              <a:rPr lang="en-US" altLang="en-US" sz="1200">
                <a:latin typeface="Arial" panose="020B0604020202020204" pitchFamily="34" charset="0"/>
              </a:rPr>
              <a:pPr/>
              <a:t>83</a:t>
            </a:fld>
            <a:endParaRPr lang="en-US" altLang="en-US" sz="1200">
              <a:latin typeface="Arial" panose="020B0604020202020204" pitchFamily="34" charset="0"/>
            </a:endParaRPr>
          </a:p>
        </p:txBody>
      </p:sp>
      <p:sp>
        <p:nvSpPr>
          <p:cNvPr id="88067" name="Rectangle 2">
            <a:extLst>
              <a:ext uri="{FF2B5EF4-FFF2-40B4-BE49-F238E27FC236}">
                <a16:creationId xmlns:a16="http://schemas.microsoft.com/office/drawing/2014/main" id="{049D6427-ABDC-408A-BF00-8288E51B9058}"/>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D72A3286-C82D-4F50-95BB-C0985BEB4362}"/>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7EC4D779-837D-440C-A66A-A15ED62EA59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53AE96F9-5CDA-4AA3-8939-35A8C086F9EF}" type="slidenum">
              <a:rPr lang="en-US" altLang="en-US" sz="1200">
                <a:latin typeface="Arial" panose="020B0604020202020204" pitchFamily="34" charset="0"/>
              </a:rPr>
              <a:pPr/>
              <a:t>84</a:t>
            </a:fld>
            <a:endParaRPr lang="en-US" altLang="en-US" sz="1200">
              <a:latin typeface="Arial" panose="020B0604020202020204" pitchFamily="34" charset="0"/>
            </a:endParaRPr>
          </a:p>
        </p:txBody>
      </p:sp>
      <p:sp>
        <p:nvSpPr>
          <p:cNvPr id="88067" name="Rectangle 2">
            <a:extLst>
              <a:ext uri="{FF2B5EF4-FFF2-40B4-BE49-F238E27FC236}">
                <a16:creationId xmlns:a16="http://schemas.microsoft.com/office/drawing/2014/main" id="{049D6427-ABDC-408A-BF00-8288E51B9058}"/>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D72A3286-C82D-4F50-95BB-C0985BEB4362}"/>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75645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E78F67B5-EF50-430E-9EA9-A615D9CD5451}"/>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1084A4D4-3354-499A-8187-0B5C111D9236}" type="slidenum">
              <a:rPr lang="en-US" altLang="en-US" sz="1200">
                <a:latin typeface="Arial" panose="020B0604020202020204" pitchFamily="34" charset="0"/>
              </a:rPr>
              <a:pPr/>
              <a:t>63</a:t>
            </a:fld>
            <a:endParaRPr lang="en-US" altLang="en-US" sz="1200">
              <a:latin typeface="Arial" panose="020B0604020202020204" pitchFamily="34" charset="0"/>
            </a:endParaRPr>
          </a:p>
        </p:txBody>
      </p:sp>
      <p:sp>
        <p:nvSpPr>
          <p:cNvPr id="63491" name="Rectangle 2">
            <a:extLst>
              <a:ext uri="{FF2B5EF4-FFF2-40B4-BE49-F238E27FC236}">
                <a16:creationId xmlns:a16="http://schemas.microsoft.com/office/drawing/2014/main" id="{0A1C9508-EB95-48B1-AE6B-3DD339EEC7A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3153FF51-84FF-489F-AA7D-DF099D07F029}"/>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7EC4D779-837D-440C-A66A-A15ED62EA59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53AE96F9-5CDA-4AA3-8939-35A8C086F9EF}" type="slidenum">
              <a:rPr lang="en-US" altLang="en-US" sz="1200">
                <a:latin typeface="Arial" panose="020B0604020202020204" pitchFamily="34" charset="0"/>
              </a:rPr>
              <a:pPr/>
              <a:t>85</a:t>
            </a:fld>
            <a:endParaRPr lang="en-US" altLang="en-US" sz="1200">
              <a:latin typeface="Arial" panose="020B0604020202020204" pitchFamily="34" charset="0"/>
            </a:endParaRPr>
          </a:p>
        </p:txBody>
      </p:sp>
      <p:sp>
        <p:nvSpPr>
          <p:cNvPr id="88067" name="Rectangle 2">
            <a:extLst>
              <a:ext uri="{FF2B5EF4-FFF2-40B4-BE49-F238E27FC236}">
                <a16:creationId xmlns:a16="http://schemas.microsoft.com/office/drawing/2014/main" id="{049D6427-ABDC-408A-BF00-8288E51B9058}"/>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D72A3286-C82D-4F50-95BB-C0985BEB4362}"/>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472113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7EC4D779-837D-440C-A66A-A15ED62EA59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53AE96F9-5CDA-4AA3-8939-35A8C086F9EF}" type="slidenum">
              <a:rPr lang="en-US" altLang="en-US" sz="1200">
                <a:latin typeface="Arial" panose="020B0604020202020204" pitchFamily="34" charset="0"/>
              </a:rPr>
              <a:pPr/>
              <a:t>86</a:t>
            </a:fld>
            <a:endParaRPr lang="en-US" altLang="en-US" sz="1200">
              <a:latin typeface="Arial" panose="020B0604020202020204" pitchFamily="34" charset="0"/>
            </a:endParaRPr>
          </a:p>
        </p:txBody>
      </p:sp>
      <p:sp>
        <p:nvSpPr>
          <p:cNvPr id="88067" name="Rectangle 2">
            <a:extLst>
              <a:ext uri="{FF2B5EF4-FFF2-40B4-BE49-F238E27FC236}">
                <a16:creationId xmlns:a16="http://schemas.microsoft.com/office/drawing/2014/main" id="{049D6427-ABDC-408A-BF00-8288E51B9058}"/>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D72A3286-C82D-4F50-95BB-C0985BEB4362}"/>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572504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7EC4D779-837D-440C-A66A-A15ED62EA59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53AE96F9-5CDA-4AA3-8939-35A8C086F9EF}" type="slidenum">
              <a:rPr lang="en-US" altLang="en-US" sz="1200">
                <a:latin typeface="Arial" panose="020B0604020202020204" pitchFamily="34" charset="0"/>
              </a:rPr>
              <a:pPr/>
              <a:t>87</a:t>
            </a:fld>
            <a:endParaRPr lang="en-US" altLang="en-US" sz="1200">
              <a:latin typeface="Arial" panose="020B0604020202020204" pitchFamily="34" charset="0"/>
            </a:endParaRPr>
          </a:p>
        </p:txBody>
      </p:sp>
      <p:sp>
        <p:nvSpPr>
          <p:cNvPr id="88067" name="Rectangle 2">
            <a:extLst>
              <a:ext uri="{FF2B5EF4-FFF2-40B4-BE49-F238E27FC236}">
                <a16:creationId xmlns:a16="http://schemas.microsoft.com/office/drawing/2014/main" id="{049D6427-ABDC-408A-BF00-8288E51B9058}"/>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D72A3286-C82D-4F50-95BB-C0985BEB4362}"/>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46345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7EC4D779-837D-440C-A66A-A15ED62EA59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53AE96F9-5CDA-4AA3-8939-35A8C086F9EF}" type="slidenum">
              <a:rPr lang="en-US" altLang="en-US" sz="1200">
                <a:latin typeface="Arial" panose="020B0604020202020204" pitchFamily="34" charset="0"/>
              </a:rPr>
              <a:pPr/>
              <a:t>88</a:t>
            </a:fld>
            <a:endParaRPr lang="en-US" altLang="en-US" sz="1200">
              <a:latin typeface="Arial" panose="020B0604020202020204" pitchFamily="34" charset="0"/>
            </a:endParaRPr>
          </a:p>
        </p:txBody>
      </p:sp>
      <p:sp>
        <p:nvSpPr>
          <p:cNvPr id="88067" name="Rectangle 2">
            <a:extLst>
              <a:ext uri="{FF2B5EF4-FFF2-40B4-BE49-F238E27FC236}">
                <a16:creationId xmlns:a16="http://schemas.microsoft.com/office/drawing/2014/main" id="{049D6427-ABDC-408A-BF00-8288E51B9058}"/>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D72A3286-C82D-4F50-95BB-C0985BEB4362}"/>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779841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93DCA338-5E27-4B01-9E48-B35188B4C507}"/>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7709BE4F-B72B-4F4A-A233-F58F8FEC973E}" type="slidenum">
              <a:rPr lang="en-US" altLang="en-US" sz="1200">
                <a:latin typeface="Arial" panose="020B0604020202020204" pitchFamily="34" charset="0"/>
              </a:rPr>
              <a:pPr/>
              <a:t>89</a:t>
            </a:fld>
            <a:endParaRPr lang="en-US" altLang="en-US" sz="1200">
              <a:latin typeface="Arial" panose="020B0604020202020204" pitchFamily="34" charset="0"/>
            </a:endParaRPr>
          </a:p>
        </p:txBody>
      </p:sp>
      <p:sp>
        <p:nvSpPr>
          <p:cNvPr id="90115" name="Rectangle 2">
            <a:extLst>
              <a:ext uri="{FF2B5EF4-FFF2-40B4-BE49-F238E27FC236}">
                <a16:creationId xmlns:a16="http://schemas.microsoft.com/office/drawing/2014/main" id="{FC41313F-979C-47F9-8DE1-00B8EE018AB2}"/>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0F5DCB54-0702-4BFD-8FA2-10FF01152F0C}"/>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616A8E56-F327-493F-8DC6-68F80F7A8EF4}"/>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186434B5-4890-4C09-B0E0-9A3BD9BB5BA2}" type="slidenum">
              <a:rPr lang="en-US" altLang="en-US" sz="1200">
                <a:latin typeface="Arial" panose="020B0604020202020204" pitchFamily="34" charset="0"/>
              </a:rPr>
              <a:pPr/>
              <a:t>90</a:t>
            </a:fld>
            <a:endParaRPr lang="en-US" altLang="en-US" sz="1200">
              <a:latin typeface="Arial" panose="020B0604020202020204" pitchFamily="34" charset="0"/>
            </a:endParaRPr>
          </a:p>
        </p:txBody>
      </p:sp>
      <p:sp>
        <p:nvSpPr>
          <p:cNvPr id="92163" name="Rectangle 2">
            <a:extLst>
              <a:ext uri="{FF2B5EF4-FFF2-40B4-BE49-F238E27FC236}">
                <a16:creationId xmlns:a16="http://schemas.microsoft.com/office/drawing/2014/main" id="{54462EE0-297C-430C-9A19-4BE930D66BAA}"/>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F9A82987-39DC-4698-B14A-1B1D4E7BB357}"/>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B1FD1C07-40D1-493E-990F-2DD74475B5C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836668B2-1FD7-476B-9AA4-DF84D6688920}" type="slidenum">
              <a:rPr lang="en-US" altLang="en-US" sz="1200">
                <a:latin typeface="Arial" panose="020B0604020202020204" pitchFamily="34" charset="0"/>
              </a:rPr>
              <a:pPr/>
              <a:t>91</a:t>
            </a:fld>
            <a:endParaRPr lang="en-US" altLang="en-US" sz="1200">
              <a:latin typeface="Arial" panose="020B0604020202020204" pitchFamily="34" charset="0"/>
            </a:endParaRPr>
          </a:p>
        </p:txBody>
      </p:sp>
      <p:sp>
        <p:nvSpPr>
          <p:cNvPr id="94211" name="Rectangle 2">
            <a:extLst>
              <a:ext uri="{FF2B5EF4-FFF2-40B4-BE49-F238E27FC236}">
                <a16:creationId xmlns:a16="http://schemas.microsoft.com/office/drawing/2014/main" id="{12CB468E-522F-40E2-A850-F943594625C3}"/>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8B081948-C683-47AB-9DE1-66CD41FAB5CB}"/>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969EE65D-6EAA-4455-B7ED-4B12B6F71C1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B0501DCF-808D-451E-9F97-EFB6FF88548E}" type="slidenum">
              <a:rPr lang="en-US" altLang="en-US" sz="1200">
                <a:latin typeface="Arial" panose="020B0604020202020204" pitchFamily="34" charset="0"/>
              </a:rPr>
              <a:pPr/>
              <a:t>95</a:t>
            </a:fld>
            <a:endParaRPr lang="en-US" altLang="en-US" sz="1200">
              <a:latin typeface="Arial" panose="020B0604020202020204" pitchFamily="34" charset="0"/>
            </a:endParaRPr>
          </a:p>
        </p:txBody>
      </p:sp>
      <p:sp>
        <p:nvSpPr>
          <p:cNvPr id="96259" name="Rectangle 2">
            <a:extLst>
              <a:ext uri="{FF2B5EF4-FFF2-40B4-BE49-F238E27FC236}">
                <a16:creationId xmlns:a16="http://schemas.microsoft.com/office/drawing/2014/main" id="{1E4A2D8D-E7E9-4618-8C93-A1B52B4A34D8}"/>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70944DF0-1406-4849-B0A7-C6711F3DDD75}"/>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AC9C6971-054F-4351-8A97-7ACCBAA930A7}"/>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2808AFAB-E865-4F7B-AC0C-40E082C311C1}" type="slidenum">
              <a:rPr lang="en-US" altLang="en-US" sz="1200">
                <a:latin typeface="Arial" panose="020B0604020202020204" pitchFamily="34" charset="0"/>
              </a:rPr>
              <a:pPr/>
              <a:t>105</a:t>
            </a:fld>
            <a:endParaRPr lang="en-US" altLang="en-US" sz="1200">
              <a:latin typeface="Arial" panose="020B0604020202020204" pitchFamily="34" charset="0"/>
            </a:endParaRPr>
          </a:p>
        </p:txBody>
      </p:sp>
      <p:sp>
        <p:nvSpPr>
          <p:cNvPr id="98307" name="Rectangle 2">
            <a:extLst>
              <a:ext uri="{FF2B5EF4-FFF2-40B4-BE49-F238E27FC236}">
                <a16:creationId xmlns:a16="http://schemas.microsoft.com/office/drawing/2014/main" id="{214232CF-E2F9-4512-B8DB-0985C7482A9A}"/>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017A73F7-141E-43C0-82B7-54D891B1C296}"/>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95C39412-D4C5-481D-82C8-FE53A58BBB2D}"/>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EEA99CFD-2730-4EEF-B6F3-C9B134E6AB43}" type="slidenum">
              <a:rPr lang="en-US" altLang="en-US" sz="1200">
                <a:latin typeface="Arial" panose="020B0604020202020204" pitchFamily="34" charset="0"/>
              </a:rPr>
              <a:pPr/>
              <a:t>106</a:t>
            </a:fld>
            <a:endParaRPr lang="en-US" altLang="en-US" sz="1200">
              <a:latin typeface="Arial" panose="020B0604020202020204" pitchFamily="34" charset="0"/>
            </a:endParaRPr>
          </a:p>
        </p:txBody>
      </p:sp>
      <p:sp>
        <p:nvSpPr>
          <p:cNvPr id="100355" name="Rectangle 2">
            <a:extLst>
              <a:ext uri="{FF2B5EF4-FFF2-40B4-BE49-F238E27FC236}">
                <a16:creationId xmlns:a16="http://schemas.microsoft.com/office/drawing/2014/main" id="{BB6399C6-48F7-48FE-9660-18B73A5D5239}"/>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3E4691BC-7CAD-4B3D-ABE8-8AF3026C6069}"/>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C235C8E9-7056-43D5-9C6A-153863CD6AAB}"/>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8C439339-ED77-41DB-AA73-D32E9ED7FA09}" type="slidenum">
              <a:rPr lang="en-US" altLang="en-US" sz="1200">
                <a:latin typeface="Arial" panose="020B0604020202020204" pitchFamily="34" charset="0"/>
              </a:rPr>
              <a:pPr/>
              <a:t>64</a:t>
            </a:fld>
            <a:endParaRPr lang="en-US" altLang="en-US" sz="1200">
              <a:latin typeface="Arial" panose="020B0604020202020204" pitchFamily="34" charset="0"/>
            </a:endParaRPr>
          </a:p>
        </p:txBody>
      </p:sp>
      <p:sp>
        <p:nvSpPr>
          <p:cNvPr id="65539" name="Rectangle 2">
            <a:extLst>
              <a:ext uri="{FF2B5EF4-FFF2-40B4-BE49-F238E27FC236}">
                <a16:creationId xmlns:a16="http://schemas.microsoft.com/office/drawing/2014/main" id="{D8A1D068-33E4-43A4-B6CC-5F930BE1B539}"/>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BAEFFEB3-8833-4E2C-B9DD-D28C59C80952}"/>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95C39412-D4C5-481D-82C8-FE53A58BBB2D}"/>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EEA99CFD-2730-4EEF-B6F3-C9B134E6AB43}" type="slidenum">
              <a:rPr lang="en-US" altLang="en-US" sz="1200">
                <a:latin typeface="Arial" panose="020B0604020202020204" pitchFamily="34" charset="0"/>
              </a:rPr>
              <a:pPr/>
              <a:t>107</a:t>
            </a:fld>
            <a:endParaRPr lang="en-US" altLang="en-US" sz="1200">
              <a:latin typeface="Arial" panose="020B0604020202020204" pitchFamily="34" charset="0"/>
            </a:endParaRPr>
          </a:p>
        </p:txBody>
      </p:sp>
      <p:sp>
        <p:nvSpPr>
          <p:cNvPr id="100355" name="Rectangle 2">
            <a:extLst>
              <a:ext uri="{FF2B5EF4-FFF2-40B4-BE49-F238E27FC236}">
                <a16:creationId xmlns:a16="http://schemas.microsoft.com/office/drawing/2014/main" id="{BB6399C6-48F7-48FE-9660-18B73A5D5239}"/>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3E4691BC-7CAD-4B3D-ABE8-8AF3026C6069}"/>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019107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A5BD9E8D-EA71-489F-A388-E11F3607FFB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5BA0D3CC-7AC9-4566-A0FE-54A824F52451}" type="slidenum">
              <a:rPr lang="en-US" altLang="en-US" sz="1200">
                <a:latin typeface="Arial" panose="020B0604020202020204" pitchFamily="34" charset="0"/>
              </a:rPr>
              <a:pPr/>
              <a:t>108</a:t>
            </a:fld>
            <a:endParaRPr lang="en-US" altLang="en-US" sz="1200">
              <a:latin typeface="Arial" panose="020B0604020202020204" pitchFamily="34" charset="0"/>
            </a:endParaRPr>
          </a:p>
        </p:txBody>
      </p:sp>
      <p:sp>
        <p:nvSpPr>
          <p:cNvPr id="102403" name="Rectangle 2">
            <a:extLst>
              <a:ext uri="{FF2B5EF4-FFF2-40B4-BE49-F238E27FC236}">
                <a16:creationId xmlns:a16="http://schemas.microsoft.com/office/drawing/2014/main" id="{A6CE5A37-68C0-4672-B174-7071FCD939BF}"/>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4D4648A2-1F81-484C-8A41-DEAEF09C7A82}"/>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F45454C0-4DD5-456D-956E-3AD58F6A561B}"/>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7705828A-4712-45DC-9BE1-E322FFC1353A}" type="slidenum">
              <a:rPr lang="en-US" altLang="en-US" sz="1200">
                <a:latin typeface="Arial" panose="020B0604020202020204" pitchFamily="34" charset="0"/>
              </a:rPr>
              <a:pPr/>
              <a:t>109</a:t>
            </a:fld>
            <a:endParaRPr lang="en-US" altLang="en-US" sz="1200">
              <a:latin typeface="Arial" panose="020B0604020202020204" pitchFamily="34" charset="0"/>
            </a:endParaRPr>
          </a:p>
        </p:txBody>
      </p:sp>
      <p:sp>
        <p:nvSpPr>
          <p:cNvPr id="104451" name="Rectangle 2">
            <a:extLst>
              <a:ext uri="{FF2B5EF4-FFF2-40B4-BE49-F238E27FC236}">
                <a16:creationId xmlns:a16="http://schemas.microsoft.com/office/drawing/2014/main" id="{160981E0-6E6B-41FE-B455-08B45584868C}"/>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2F98E4F1-03B8-4FDF-B3A3-89CABFB2E388}"/>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AA2B5DEC-D9EE-44B3-878E-CC5D5DFB03BD}"/>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33D26BC2-129D-446B-B7EB-70698E52647C}" type="slidenum">
              <a:rPr lang="en-US" altLang="en-US" sz="1200">
                <a:latin typeface="Arial" panose="020B0604020202020204" pitchFamily="34" charset="0"/>
              </a:rPr>
              <a:pPr/>
              <a:t>110</a:t>
            </a:fld>
            <a:endParaRPr lang="en-US" altLang="en-US" sz="1200">
              <a:latin typeface="Arial" panose="020B0604020202020204" pitchFamily="34" charset="0"/>
            </a:endParaRPr>
          </a:p>
        </p:txBody>
      </p:sp>
      <p:sp>
        <p:nvSpPr>
          <p:cNvPr id="106499" name="Rectangle 2">
            <a:extLst>
              <a:ext uri="{FF2B5EF4-FFF2-40B4-BE49-F238E27FC236}">
                <a16:creationId xmlns:a16="http://schemas.microsoft.com/office/drawing/2014/main" id="{FD317FA6-5136-4F0E-A308-94B5324FAB69}"/>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5635193-4494-4368-B9A8-59E0970F5F3C}"/>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AA2B5DEC-D9EE-44B3-878E-CC5D5DFB03BD}"/>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33D26BC2-129D-446B-B7EB-70698E52647C}" type="slidenum">
              <a:rPr lang="en-US" altLang="en-US" sz="1200">
                <a:latin typeface="Arial" panose="020B0604020202020204" pitchFamily="34" charset="0"/>
              </a:rPr>
              <a:pPr/>
              <a:t>111</a:t>
            </a:fld>
            <a:endParaRPr lang="en-US" altLang="en-US" sz="1200">
              <a:latin typeface="Arial" panose="020B0604020202020204" pitchFamily="34" charset="0"/>
            </a:endParaRPr>
          </a:p>
        </p:txBody>
      </p:sp>
      <p:sp>
        <p:nvSpPr>
          <p:cNvPr id="106499" name="Rectangle 2">
            <a:extLst>
              <a:ext uri="{FF2B5EF4-FFF2-40B4-BE49-F238E27FC236}">
                <a16:creationId xmlns:a16="http://schemas.microsoft.com/office/drawing/2014/main" id="{FD317FA6-5136-4F0E-A308-94B5324FAB69}"/>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5635193-4494-4368-B9A8-59E0970F5F3C}"/>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50860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AA2B5DEC-D9EE-44B3-878E-CC5D5DFB03BD}"/>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33D26BC2-129D-446B-B7EB-70698E52647C}" type="slidenum">
              <a:rPr lang="en-US" altLang="en-US" sz="1200">
                <a:latin typeface="Arial" panose="020B0604020202020204" pitchFamily="34" charset="0"/>
              </a:rPr>
              <a:pPr/>
              <a:t>112</a:t>
            </a:fld>
            <a:endParaRPr lang="en-US" altLang="en-US" sz="1200">
              <a:latin typeface="Arial" panose="020B0604020202020204" pitchFamily="34" charset="0"/>
            </a:endParaRPr>
          </a:p>
        </p:txBody>
      </p:sp>
      <p:sp>
        <p:nvSpPr>
          <p:cNvPr id="106499" name="Rectangle 2">
            <a:extLst>
              <a:ext uri="{FF2B5EF4-FFF2-40B4-BE49-F238E27FC236}">
                <a16:creationId xmlns:a16="http://schemas.microsoft.com/office/drawing/2014/main" id="{FD317FA6-5136-4F0E-A308-94B5324FAB69}"/>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5635193-4494-4368-B9A8-59E0970F5F3C}"/>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006330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D018A1BF-08ED-4629-A866-EEA6DB0014FA}"/>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11E56671-4F1F-4E58-A00F-2E6501C9010E}" type="slidenum">
              <a:rPr lang="en-US" altLang="en-US" sz="1200">
                <a:latin typeface="Arial" panose="020B0604020202020204" pitchFamily="34" charset="0"/>
              </a:rPr>
              <a:pPr/>
              <a:t>113</a:t>
            </a:fld>
            <a:endParaRPr lang="en-US" altLang="en-US" sz="1200">
              <a:latin typeface="Arial" panose="020B0604020202020204" pitchFamily="34" charset="0"/>
            </a:endParaRPr>
          </a:p>
        </p:txBody>
      </p:sp>
      <p:sp>
        <p:nvSpPr>
          <p:cNvPr id="108547" name="Rectangle 2">
            <a:extLst>
              <a:ext uri="{FF2B5EF4-FFF2-40B4-BE49-F238E27FC236}">
                <a16:creationId xmlns:a16="http://schemas.microsoft.com/office/drawing/2014/main" id="{9BA03336-0724-4C3F-BE9D-3F807A4E9F10}"/>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5BC2E929-AAB3-49AC-865C-3C87E2188761}"/>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2D8F6DE8-159E-481F-9075-47080E1514D9}"/>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C430E934-561D-49C8-9672-E4E1ACD85FBA}" type="slidenum">
              <a:rPr lang="en-US" altLang="en-US" sz="1200">
                <a:latin typeface="Arial" panose="020B0604020202020204" pitchFamily="34" charset="0"/>
              </a:rPr>
              <a:pPr/>
              <a:t>114</a:t>
            </a:fld>
            <a:endParaRPr lang="en-US" altLang="en-US" sz="1200">
              <a:latin typeface="Arial" panose="020B0604020202020204" pitchFamily="34" charset="0"/>
            </a:endParaRPr>
          </a:p>
        </p:txBody>
      </p:sp>
      <p:sp>
        <p:nvSpPr>
          <p:cNvPr id="110595" name="Rectangle 2">
            <a:extLst>
              <a:ext uri="{FF2B5EF4-FFF2-40B4-BE49-F238E27FC236}">
                <a16:creationId xmlns:a16="http://schemas.microsoft.com/office/drawing/2014/main" id="{9ED648F2-C904-4898-9F5A-100585D0C0BE}"/>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8974EC05-40D3-4DE7-B17C-734C7028C38F}"/>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2D8F6DE8-159E-481F-9075-47080E1514D9}"/>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C430E934-561D-49C8-9672-E4E1ACD85FBA}" type="slidenum">
              <a:rPr lang="en-US" altLang="en-US" sz="1200">
                <a:latin typeface="Arial" panose="020B0604020202020204" pitchFamily="34" charset="0"/>
              </a:rPr>
              <a:pPr/>
              <a:t>115</a:t>
            </a:fld>
            <a:endParaRPr lang="en-US" altLang="en-US" sz="1200">
              <a:latin typeface="Arial" panose="020B0604020202020204" pitchFamily="34" charset="0"/>
            </a:endParaRPr>
          </a:p>
        </p:txBody>
      </p:sp>
      <p:sp>
        <p:nvSpPr>
          <p:cNvPr id="110595" name="Rectangle 2">
            <a:extLst>
              <a:ext uri="{FF2B5EF4-FFF2-40B4-BE49-F238E27FC236}">
                <a16:creationId xmlns:a16="http://schemas.microsoft.com/office/drawing/2014/main" id="{9ED648F2-C904-4898-9F5A-100585D0C0BE}"/>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8974EC05-40D3-4DE7-B17C-734C7028C38F}"/>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2643914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30907016-A787-475C-9A35-BCC9E8661994}"/>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497AF754-9B5E-497A-ACE2-C98085005A51}" type="slidenum">
              <a:rPr lang="en-US" altLang="en-US" sz="1200">
                <a:latin typeface="Arial" panose="020B0604020202020204" pitchFamily="34" charset="0"/>
              </a:rPr>
              <a:pPr/>
              <a:t>116</a:t>
            </a:fld>
            <a:endParaRPr lang="en-US" altLang="en-US" sz="1200">
              <a:latin typeface="Arial" panose="020B0604020202020204" pitchFamily="34" charset="0"/>
            </a:endParaRPr>
          </a:p>
        </p:txBody>
      </p:sp>
      <p:sp>
        <p:nvSpPr>
          <p:cNvPr id="112643" name="Rectangle 2">
            <a:extLst>
              <a:ext uri="{FF2B5EF4-FFF2-40B4-BE49-F238E27FC236}">
                <a16:creationId xmlns:a16="http://schemas.microsoft.com/office/drawing/2014/main" id="{FB08BAFA-363B-4469-ACAB-29FD36F46FAB}"/>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A5C98077-B47C-4146-95AC-E70DDFF764B6}"/>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298D5DE-D100-4416-A5A2-296002C7FB21}"/>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CF11F0DF-C4CA-4C7B-9B59-2706F860AD22}" type="slidenum">
              <a:rPr lang="en-US" altLang="en-US" sz="1200">
                <a:latin typeface="Arial" panose="020B0604020202020204" pitchFamily="34" charset="0"/>
              </a:rPr>
              <a:pPr/>
              <a:t>65</a:t>
            </a:fld>
            <a:endParaRPr lang="en-US" altLang="en-US" sz="1200">
              <a:latin typeface="Arial" panose="020B0604020202020204" pitchFamily="34" charset="0"/>
            </a:endParaRPr>
          </a:p>
        </p:txBody>
      </p:sp>
      <p:sp>
        <p:nvSpPr>
          <p:cNvPr id="67587" name="Rectangle 2">
            <a:extLst>
              <a:ext uri="{FF2B5EF4-FFF2-40B4-BE49-F238E27FC236}">
                <a16:creationId xmlns:a16="http://schemas.microsoft.com/office/drawing/2014/main" id="{65D848F6-80C6-4934-B606-061164C7E130}"/>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66110DA0-EBE7-4AAA-A532-6A5AFA0F3EB7}"/>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D9D8CC1C-7569-4282-A7ED-370B7004C512}"/>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1DE55383-D179-4A58-BF54-DB32B081229D}" type="slidenum">
              <a:rPr lang="en-US" altLang="en-US" sz="1200">
                <a:latin typeface="Arial" panose="020B0604020202020204" pitchFamily="34" charset="0"/>
              </a:rPr>
              <a:pPr/>
              <a:t>117</a:t>
            </a:fld>
            <a:endParaRPr lang="en-US" altLang="en-US" sz="1200">
              <a:latin typeface="Arial" panose="020B0604020202020204" pitchFamily="34" charset="0"/>
            </a:endParaRPr>
          </a:p>
        </p:txBody>
      </p:sp>
      <p:sp>
        <p:nvSpPr>
          <p:cNvPr id="114691" name="Rectangle 2">
            <a:extLst>
              <a:ext uri="{FF2B5EF4-FFF2-40B4-BE49-F238E27FC236}">
                <a16:creationId xmlns:a16="http://schemas.microsoft.com/office/drawing/2014/main" id="{FAE757EB-5034-4591-BB33-9DD3AF281527}"/>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C4B1984A-86F3-4B20-B5A6-F7941805DE52}"/>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F4C5C55F-44B9-4A43-9067-0B5D33B4D07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BF47E434-E7C8-41E0-8462-BBF718E4C847}" type="slidenum">
              <a:rPr lang="en-US" altLang="en-US" sz="1200">
                <a:latin typeface="Arial" panose="020B0604020202020204" pitchFamily="34" charset="0"/>
              </a:rPr>
              <a:pPr/>
              <a:t>118</a:t>
            </a:fld>
            <a:endParaRPr lang="en-US" altLang="en-US" sz="1200">
              <a:latin typeface="Arial" panose="020B0604020202020204" pitchFamily="34" charset="0"/>
            </a:endParaRPr>
          </a:p>
        </p:txBody>
      </p:sp>
      <p:sp>
        <p:nvSpPr>
          <p:cNvPr id="116739" name="Rectangle 2">
            <a:extLst>
              <a:ext uri="{FF2B5EF4-FFF2-40B4-BE49-F238E27FC236}">
                <a16:creationId xmlns:a16="http://schemas.microsoft.com/office/drawing/2014/main" id="{35A9064E-49C3-4300-BE82-E6465DE8C880}"/>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CEA993DA-6B91-464B-928C-5F54628027BD}"/>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067681D2-094D-406D-836D-298B4A0573F3}"/>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CA54562B-CA74-43D4-B7E4-46900D8B1417}" type="slidenum">
              <a:rPr lang="en-US" altLang="en-US" sz="1200">
                <a:latin typeface="Arial" panose="020B0604020202020204" pitchFamily="34" charset="0"/>
              </a:rPr>
              <a:pPr/>
              <a:t>119</a:t>
            </a:fld>
            <a:endParaRPr lang="en-US" altLang="en-US" sz="1200">
              <a:latin typeface="Arial" panose="020B0604020202020204" pitchFamily="34" charset="0"/>
            </a:endParaRPr>
          </a:p>
        </p:txBody>
      </p:sp>
      <p:sp>
        <p:nvSpPr>
          <p:cNvPr id="118787" name="Rectangle 2">
            <a:extLst>
              <a:ext uri="{FF2B5EF4-FFF2-40B4-BE49-F238E27FC236}">
                <a16:creationId xmlns:a16="http://schemas.microsoft.com/office/drawing/2014/main" id="{4CE00489-42F8-4CB9-8CC1-3CE027A2430E}"/>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1292BE7B-F671-425A-B9EE-1A4B87060E79}"/>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6479B845-BEB6-4D7A-8DB3-2D1730853FED}"/>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235CCC82-BCA8-4AC2-AD30-2884A87431CA}" type="slidenum">
              <a:rPr lang="en-US" altLang="en-US" sz="1200">
                <a:latin typeface="Arial" panose="020B0604020202020204" pitchFamily="34" charset="0"/>
              </a:rPr>
              <a:pPr/>
              <a:t>120</a:t>
            </a:fld>
            <a:endParaRPr lang="en-US" altLang="en-US" sz="1200">
              <a:latin typeface="Arial" panose="020B0604020202020204" pitchFamily="34" charset="0"/>
            </a:endParaRPr>
          </a:p>
        </p:txBody>
      </p:sp>
      <p:sp>
        <p:nvSpPr>
          <p:cNvPr id="120835" name="Rectangle 2">
            <a:extLst>
              <a:ext uri="{FF2B5EF4-FFF2-40B4-BE49-F238E27FC236}">
                <a16:creationId xmlns:a16="http://schemas.microsoft.com/office/drawing/2014/main" id="{A1337215-9DFC-4290-A6DB-B6579054FC22}"/>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0C46DAA8-41CB-44C4-BC38-C0BD6C41AD9F}"/>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DF5A67FB-3AE7-4597-A344-598D666F14E5}"/>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70B4A962-8BDB-4A3F-ACC5-8930AA2DAD22}" type="slidenum">
              <a:rPr lang="en-US" altLang="en-US" sz="1200">
                <a:latin typeface="Arial" panose="020B0604020202020204" pitchFamily="34" charset="0"/>
              </a:rPr>
              <a:pPr/>
              <a:t>121</a:t>
            </a:fld>
            <a:endParaRPr lang="en-US" altLang="en-US" sz="1200">
              <a:latin typeface="Arial" panose="020B0604020202020204" pitchFamily="34" charset="0"/>
            </a:endParaRPr>
          </a:p>
        </p:txBody>
      </p:sp>
      <p:sp>
        <p:nvSpPr>
          <p:cNvPr id="122883" name="Rectangle 2">
            <a:extLst>
              <a:ext uri="{FF2B5EF4-FFF2-40B4-BE49-F238E27FC236}">
                <a16:creationId xmlns:a16="http://schemas.microsoft.com/office/drawing/2014/main" id="{E8D221D7-E55C-43FA-912A-E256070AD6F1}"/>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AE97CDDC-1823-446F-8DF0-52A753AC77BA}"/>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FE36E6E6-A736-4FC2-9A44-3CD7D01BBA19}"/>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76FF2AA0-B74D-41BF-84B8-82B7296FDC5C}" type="slidenum">
              <a:rPr lang="en-US" altLang="en-US" sz="1200">
                <a:latin typeface="Arial" panose="020B0604020202020204" pitchFamily="34" charset="0"/>
              </a:rPr>
              <a:pPr/>
              <a:t>122</a:t>
            </a:fld>
            <a:endParaRPr lang="en-US" altLang="en-US" sz="1200">
              <a:latin typeface="Arial" panose="020B0604020202020204" pitchFamily="34" charset="0"/>
            </a:endParaRPr>
          </a:p>
        </p:txBody>
      </p:sp>
      <p:sp>
        <p:nvSpPr>
          <p:cNvPr id="124931" name="Rectangle 2">
            <a:extLst>
              <a:ext uri="{FF2B5EF4-FFF2-40B4-BE49-F238E27FC236}">
                <a16:creationId xmlns:a16="http://schemas.microsoft.com/office/drawing/2014/main" id="{D0FC7710-0E45-4345-85EF-EC559BDE35D9}"/>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9430A484-4F78-47BD-A578-A2307CCAC956}"/>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F5117719-8497-4408-B4C4-6D4C80093569}"/>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F4DAAC72-298C-41A3-BE70-28F2EFC78284}" type="slidenum">
              <a:rPr lang="en-US" altLang="en-US" sz="1200">
                <a:latin typeface="Arial" panose="020B0604020202020204" pitchFamily="34" charset="0"/>
              </a:rPr>
              <a:pPr/>
              <a:t>143</a:t>
            </a:fld>
            <a:endParaRPr lang="en-US" altLang="en-US" sz="1200">
              <a:latin typeface="Arial" panose="020B0604020202020204" pitchFamily="34" charset="0"/>
            </a:endParaRPr>
          </a:p>
        </p:txBody>
      </p:sp>
      <p:sp>
        <p:nvSpPr>
          <p:cNvPr id="126979" name="Rectangle 2">
            <a:extLst>
              <a:ext uri="{FF2B5EF4-FFF2-40B4-BE49-F238E27FC236}">
                <a16:creationId xmlns:a16="http://schemas.microsoft.com/office/drawing/2014/main" id="{101A1C59-9B96-445A-B522-9418D0421282}"/>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E3F43242-317D-4D94-B36B-7C7C3420016A}"/>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59DFFC9C-0309-4C8E-890F-4F6DF80063D8}"/>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32AB985C-B650-422C-8E19-81A75F78DA9B}" type="slidenum">
              <a:rPr lang="en-US" altLang="en-US" sz="1200">
                <a:latin typeface="Arial" panose="020B0604020202020204" pitchFamily="34" charset="0"/>
              </a:rPr>
              <a:pPr/>
              <a:t>144</a:t>
            </a:fld>
            <a:endParaRPr lang="en-US" altLang="en-US" sz="1200">
              <a:latin typeface="Arial" panose="020B0604020202020204" pitchFamily="34" charset="0"/>
            </a:endParaRPr>
          </a:p>
        </p:txBody>
      </p:sp>
      <p:sp>
        <p:nvSpPr>
          <p:cNvPr id="129027" name="Rectangle 2">
            <a:extLst>
              <a:ext uri="{FF2B5EF4-FFF2-40B4-BE49-F238E27FC236}">
                <a16:creationId xmlns:a16="http://schemas.microsoft.com/office/drawing/2014/main" id="{BAE0003A-A2EC-4536-9C7D-49CDD3D50ABA}"/>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B48AE1A2-1786-4B3C-AB2C-92D4C4ECC439}"/>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0AB12F95-7540-46A7-865E-DA42AD207558}"/>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25718AC8-AEB0-4271-85DD-C43F2EC1C913}" type="slidenum">
              <a:rPr lang="en-US" altLang="en-US" sz="1200">
                <a:latin typeface="Arial" panose="020B0604020202020204" pitchFamily="34" charset="0"/>
              </a:rPr>
              <a:pPr/>
              <a:t>145</a:t>
            </a:fld>
            <a:endParaRPr lang="en-US" altLang="en-US" sz="1200">
              <a:latin typeface="Arial" panose="020B0604020202020204" pitchFamily="34" charset="0"/>
            </a:endParaRPr>
          </a:p>
        </p:txBody>
      </p:sp>
      <p:sp>
        <p:nvSpPr>
          <p:cNvPr id="131075" name="Rectangle 2">
            <a:extLst>
              <a:ext uri="{FF2B5EF4-FFF2-40B4-BE49-F238E27FC236}">
                <a16:creationId xmlns:a16="http://schemas.microsoft.com/office/drawing/2014/main" id="{38983E64-E7D7-4B20-9817-E20765ACC564}"/>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0FA9CFAF-89B3-469A-9BCF-7DD123D0AE73}"/>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391F6E8D-FA3D-4F42-BC6D-A30F16364471}"/>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EFC91EB0-D336-4162-9447-38CD13912E52}" type="slidenum">
              <a:rPr lang="en-US" altLang="en-US" sz="1200">
                <a:latin typeface="Arial" panose="020B0604020202020204" pitchFamily="34" charset="0"/>
              </a:rPr>
              <a:pPr/>
              <a:t>146</a:t>
            </a:fld>
            <a:endParaRPr lang="en-US" altLang="en-US" sz="1200">
              <a:latin typeface="Arial" panose="020B0604020202020204" pitchFamily="34" charset="0"/>
            </a:endParaRPr>
          </a:p>
        </p:txBody>
      </p:sp>
      <p:sp>
        <p:nvSpPr>
          <p:cNvPr id="133123" name="Rectangle 2">
            <a:extLst>
              <a:ext uri="{FF2B5EF4-FFF2-40B4-BE49-F238E27FC236}">
                <a16:creationId xmlns:a16="http://schemas.microsoft.com/office/drawing/2014/main" id="{4C2E8122-4D7C-4434-9E89-6E2F7A138B92}"/>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F7F64587-3303-4684-8CF9-8166E3A901B2}"/>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8C855FFF-B87D-4F45-98E7-A28BAA410DB9}"/>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33A1B5C5-8D9D-4292-BF00-AF992F8B11B1}" type="slidenum">
              <a:rPr lang="en-US" altLang="en-US" sz="1200">
                <a:latin typeface="Arial" panose="020B0604020202020204" pitchFamily="34" charset="0"/>
              </a:rPr>
              <a:pPr/>
              <a:t>66</a:t>
            </a:fld>
            <a:endParaRPr lang="en-US" altLang="en-US" sz="1200">
              <a:latin typeface="Arial" panose="020B0604020202020204" pitchFamily="34" charset="0"/>
            </a:endParaRPr>
          </a:p>
        </p:txBody>
      </p:sp>
      <p:sp>
        <p:nvSpPr>
          <p:cNvPr id="69635" name="Rectangle 2">
            <a:extLst>
              <a:ext uri="{FF2B5EF4-FFF2-40B4-BE49-F238E27FC236}">
                <a16:creationId xmlns:a16="http://schemas.microsoft.com/office/drawing/2014/main" id="{37A0D2B5-A0E4-47EA-ABFF-83E15EEAF195}"/>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03B1F736-783F-4FB0-99CB-6E00BE9882FF}"/>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2102AAF5-042D-44A5-BA5D-4985C403FE4C}"/>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B7589122-28B0-4045-BCBB-C8D48AF12F01}" type="slidenum">
              <a:rPr lang="en-US" altLang="en-US" sz="1200">
                <a:latin typeface="Arial" panose="020B0604020202020204" pitchFamily="34" charset="0"/>
              </a:rPr>
              <a:pPr/>
              <a:t>147</a:t>
            </a:fld>
            <a:endParaRPr lang="en-US" altLang="en-US" sz="1200">
              <a:latin typeface="Arial" panose="020B0604020202020204" pitchFamily="34" charset="0"/>
            </a:endParaRPr>
          </a:p>
        </p:txBody>
      </p:sp>
      <p:sp>
        <p:nvSpPr>
          <p:cNvPr id="135171" name="Rectangle 2">
            <a:extLst>
              <a:ext uri="{FF2B5EF4-FFF2-40B4-BE49-F238E27FC236}">
                <a16:creationId xmlns:a16="http://schemas.microsoft.com/office/drawing/2014/main" id="{F45FD15F-087E-4BD6-80E8-A50CEE5CCFC5}"/>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956E2984-D78D-46DC-9567-9C0B4F25B4F3}"/>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C98EB55A-9DEE-479A-ADE0-5441B8365DAF}"/>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5C39FCB2-7472-4C7C-AB5D-E1D0EC2D34B3}" type="slidenum">
              <a:rPr lang="en-US" altLang="en-US" sz="1200">
                <a:latin typeface="Arial" panose="020B0604020202020204" pitchFamily="34" charset="0"/>
              </a:rPr>
              <a:pPr/>
              <a:t>67</a:t>
            </a:fld>
            <a:endParaRPr lang="en-US" altLang="en-US" sz="1200">
              <a:latin typeface="Arial" panose="020B0604020202020204" pitchFamily="34" charset="0"/>
            </a:endParaRPr>
          </a:p>
        </p:txBody>
      </p:sp>
      <p:sp>
        <p:nvSpPr>
          <p:cNvPr id="71683" name="Rectangle 2">
            <a:extLst>
              <a:ext uri="{FF2B5EF4-FFF2-40B4-BE49-F238E27FC236}">
                <a16:creationId xmlns:a16="http://schemas.microsoft.com/office/drawing/2014/main" id="{79561191-F43E-481B-AD2D-59F3E5226518}"/>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94D5650A-3B40-461F-8E68-62CDC75B3C12}"/>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8C5D887-B7BF-4655-A377-97FEB2D348D0}"/>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FAF7663B-A95A-4A47-9775-4CC2293CFCF6}" type="slidenum">
              <a:rPr lang="en-US" altLang="en-US" sz="1200">
                <a:latin typeface="Arial" panose="020B0604020202020204" pitchFamily="34" charset="0"/>
              </a:rPr>
              <a:pPr/>
              <a:t>68</a:t>
            </a:fld>
            <a:endParaRPr lang="en-US" altLang="en-US" sz="1200">
              <a:latin typeface="Arial" panose="020B0604020202020204" pitchFamily="34" charset="0"/>
            </a:endParaRPr>
          </a:p>
        </p:txBody>
      </p:sp>
      <p:sp>
        <p:nvSpPr>
          <p:cNvPr id="73731" name="Rectangle 2">
            <a:extLst>
              <a:ext uri="{FF2B5EF4-FFF2-40B4-BE49-F238E27FC236}">
                <a16:creationId xmlns:a16="http://schemas.microsoft.com/office/drawing/2014/main" id="{72FFA18F-BAFF-4412-B0C5-C8BB5AFB5CD5}"/>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E064A201-777C-49F2-98F7-5B2A9ADA7A64}"/>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61644F88-26F5-410F-B217-41342FF5C927}"/>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9A26CC39-62F1-4354-9BEB-2E0D4A5ABA3D}" type="slidenum">
              <a:rPr lang="en-US" altLang="en-US" sz="1200">
                <a:latin typeface="Arial" panose="020B0604020202020204" pitchFamily="34" charset="0"/>
              </a:rPr>
              <a:pPr/>
              <a:t>69</a:t>
            </a:fld>
            <a:endParaRPr lang="en-US" altLang="en-US" sz="1200">
              <a:latin typeface="Arial" panose="020B0604020202020204" pitchFamily="34" charset="0"/>
            </a:endParaRPr>
          </a:p>
        </p:txBody>
      </p:sp>
      <p:sp>
        <p:nvSpPr>
          <p:cNvPr id="75779" name="Rectangle 2">
            <a:extLst>
              <a:ext uri="{FF2B5EF4-FFF2-40B4-BE49-F238E27FC236}">
                <a16:creationId xmlns:a16="http://schemas.microsoft.com/office/drawing/2014/main" id="{79A4226F-3AC3-4B75-9DF2-C4CE61B496D6}"/>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8A974C6B-5D0D-4510-ADCC-EDAE387B20C7}"/>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FB0F48B9-719B-4026-AFDE-D2690C18AEE9}"/>
              </a:ext>
            </a:extLst>
          </p:cNvPr>
          <p:cNvSpPr>
            <a:spLocks noGrp="1" noChangeArrowheads="1"/>
          </p:cNvSpPr>
          <p:nvPr>
            <p:ph type="sldNum" sz="quarter" idx="5"/>
          </p:nvPr>
        </p:nvSpPr>
        <p:spPr>
          <a:noFill/>
        </p:spPr>
        <p:txBody>
          <a:bodyPr/>
          <a:lstStyle>
            <a:lvl1pPr>
              <a:defRPr sz="1600">
                <a:solidFill>
                  <a:schemeClr val="tx1"/>
                </a:solidFill>
                <a:latin typeface="Courier New" panose="02070309020205020404" pitchFamily="49" charset="0"/>
              </a:defRPr>
            </a:lvl1pPr>
            <a:lvl2pPr marL="742950" indent="-285750">
              <a:defRPr sz="1600">
                <a:solidFill>
                  <a:schemeClr val="tx1"/>
                </a:solidFill>
                <a:latin typeface="Courier New" panose="02070309020205020404" pitchFamily="49" charset="0"/>
              </a:defRPr>
            </a:lvl2pPr>
            <a:lvl3pPr marL="1143000" indent="-228600">
              <a:defRPr sz="1600">
                <a:solidFill>
                  <a:schemeClr val="tx1"/>
                </a:solidFill>
                <a:latin typeface="Courier New" panose="02070309020205020404" pitchFamily="49" charset="0"/>
              </a:defRPr>
            </a:lvl3pPr>
            <a:lvl4pPr marL="1600200" indent="-228600">
              <a:defRPr sz="1600">
                <a:solidFill>
                  <a:schemeClr val="tx1"/>
                </a:solidFill>
                <a:latin typeface="Courier New" panose="02070309020205020404" pitchFamily="49" charset="0"/>
              </a:defRPr>
            </a:lvl4pPr>
            <a:lvl5pPr marL="2057400" indent="-228600">
              <a:defRPr sz="1600">
                <a:solidFill>
                  <a:schemeClr val="tx1"/>
                </a:solidFill>
                <a:latin typeface="Courier New" panose="02070309020205020404" pitchFamily="49" charset="0"/>
              </a:defRPr>
            </a:lvl5pPr>
            <a:lvl6pPr marL="2514600" indent="-228600" eaLnBrk="0" fontAlgn="base" hangingPunct="0">
              <a:spcBef>
                <a:spcPct val="0"/>
              </a:spcBef>
              <a:spcAft>
                <a:spcPct val="0"/>
              </a:spcAft>
              <a:defRPr sz="1600">
                <a:solidFill>
                  <a:schemeClr val="tx1"/>
                </a:solidFill>
                <a:latin typeface="Courier New" panose="02070309020205020404" pitchFamily="49" charset="0"/>
              </a:defRPr>
            </a:lvl6pPr>
            <a:lvl7pPr marL="2971800" indent="-228600" eaLnBrk="0" fontAlgn="base" hangingPunct="0">
              <a:spcBef>
                <a:spcPct val="0"/>
              </a:spcBef>
              <a:spcAft>
                <a:spcPct val="0"/>
              </a:spcAft>
              <a:defRPr sz="1600">
                <a:solidFill>
                  <a:schemeClr val="tx1"/>
                </a:solidFill>
                <a:latin typeface="Courier New" panose="02070309020205020404" pitchFamily="49" charset="0"/>
              </a:defRPr>
            </a:lvl7pPr>
            <a:lvl8pPr marL="3429000" indent="-228600" eaLnBrk="0" fontAlgn="base" hangingPunct="0">
              <a:spcBef>
                <a:spcPct val="0"/>
              </a:spcBef>
              <a:spcAft>
                <a:spcPct val="0"/>
              </a:spcAft>
              <a:defRPr sz="1600">
                <a:solidFill>
                  <a:schemeClr val="tx1"/>
                </a:solidFill>
                <a:latin typeface="Courier New" panose="02070309020205020404" pitchFamily="49" charset="0"/>
              </a:defRPr>
            </a:lvl8pPr>
            <a:lvl9pPr marL="3886200" indent="-228600" eaLnBrk="0" fontAlgn="base" hangingPunct="0">
              <a:spcBef>
                <a:spcPct val="0"/>
              </a:spcBef>
              <a:spcAft>
                <a:spcPct val="0"/>
              </a:spcAft>
              <a:defRPr sz="1600">
                <a:solidFill>
                  <a:schemeClr val="tx1"/>
                </a:solidFill>
                <a:latin typeface="Courier New" panose="02070309020205020404" pitchFamily="49" charset="0"/>
              </a:defRPr>
            </a:lvl9pPr>
          </a:lstStyle>
          <a:p>
            <a:fld id="{24DA6F40-C6FA-4368-8F4D-B406069AD7B4}" type="slidenum">
              <a:rPr lang="en-US" altLang="en-US" sz="1200">
                <a:latin typeface="Arial" panose="020B0604020202020204" pitchFamily="34" charset="0"/>
              </a:rPr>
              <a:pPr/>
              <a:t>70</a:t>
            </a:fld>
            <a:endParaRPr lang="en-US" altLang="en-US" sz="1200">
              <a:latin typeface="Arial" panose="020B0604020202020204" pitchFamily="34" charset="0"/>
            </a:endParaRPr>
          </a:p>
        </p:txBody>
      </p:sp>
      <p:sp>
        <p:nvSpPr>
          <p:cNvPr id="77827" name="Rectangle 2">
            <a:extLst>
              <a:ext uri="{FF2B5EF4-FFF2-40B4-BE49-F238E27FC236}">
                <a16:creationId xmlns:a16="http://schemas.microsoft.com/office/drawing/2014/main" id="{C5A232EE-634B-4821-B065-6A07F672CFBD}"/>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B3FAD62B-2C4F-429A-B0F5-CF216CAD2AB9}"/>
              </a:ext>
            </a:extLst>
          </p:cNvPr>
          <p:cNvSpPr>
            <a:spLocks noGrp="1" noChangeArrowheads="1"/>
          </p:cNvSpPr>
          <p:nvPr>
            <p:ph type="body" idx="1"/>
          </p:nvPr>
        </p:nvSpPr>
        <p:spPr>
          <a:noFill/>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11125" y="-4371"/>
            <a:ext cx="9144000" cy="6858000"/>
          </a:xfrm>
          <a:prstGeom prst="rect">
            <a:avLst/>
          </a:prstGeom>
        </p:spPr>
      </p:pic>
      <p:sp>
        <p:nvSpPr>
          <p:cNvPr id="9" name="Text Placeholder 8"/>
          <p:cNvSpPr>
            <a:spLocks noGrp="1"/>
          </p:cNvSpPr>
          <p:nvPr>
            <p:ph type="body" sz="quarter" idx="10"/>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pic>
        <p:nvPicPr>
          <p:cNvPr id="15" name="Picture 8" descr="groovy-logo">
            <a:extLst>
              <a:ext uri="{FF2B5EF4-FFF2-40B4-BE49-F238E27FC236}">
                <a16:creationId xmlns:a16="http://schemas.microsoft.com/office/drawing/2014/main" id="{5E5F3CAC-B822-44E3-90A8-D3094723C8D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54602" y="4630143"/>
            <a:ext cx="13716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029714"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10">
            <a:extLst>
              <a:ext uri="{FF2B5EF4-FFF2-40B4-BE49-F238E27FC236}">
                <a16:creationId xmlns:a16="http://schemas.microsoft.com/office/drawing/2014/main" id="{F1ECF14A-0527-4AC5-9B72-0FF424402697}"/>
              </a:ext>
            </a:extLst>
          </p:cNvPr>
          <p:cNvSpPr>
            <a:spLocks noGrp="1" noChangeArrowheads="1"/>
          </p:cNvSpPr>
          <p:nvPr>
            <p:ph type="ftr" sz="quarter" idx="10"/>
          </p:nvPr>
        </p:nvSpPr>
        <p:spPr>
          <a:ln/>
        </p:spPr>
        <p:txBody>
          <a:bodyPr/>
          <a:lstStyle>
            <a:lvl1pPr>
              <a:defRPr/>
            </a:lvl1pPr>
          </a:lstStyle>
          <a:p>
            <a:pPr>
              <a:defRPr/>
            </a:pPr>
            <a:endParaRPr lang="en-US" altLang="en-US" dirty="0"/>
          </a:p>
        </p:txBody>
      </p:sp>
      <p:sp>
        <p:nvSpPr>
          <p:cNvPr id="5" name="Rectangle 11">
            <a:extLst>
              <a:ext uri="{FF2B5EF4-FFF2-40B4-BE49-F238E27FC236}">
                <a16:creationId xmlns:a16="http://schemas.microsoft.com/office/drawing/2014/main" id="{C930ED67-F2CE-45EC-AA49-78E539B3C982}"/>
              </a:ext>
            </a:extLst>
          </p:cNvPr>
          <p:cNvSpPr>
            <a:spLocks noGrp="1" noChangeArrowheads="1"/>
          </p:cNvSpPr>
          <p:nvPr>
            <p:ph type="sldNum" sz="quarter" idx="11"/>
          </p:nvPr>
        </p:nvSpPr>
        <p:spPr>
          <a:ln/>
        </p:spPr>
        <p:txBody>
          <a:bodyPr/>
          <a:lstStyle>
            <a:lvl1pPr>
              <a:defRPr/>
            </a:lvl1pPr>
          </a:lstStyle>
          <a:p>
            <a:endParaRPr lang="en-US" altLang="en-US" dirty="0"/>
          </a:p>
        </p:txBody>
      </p:sp>
      <p:sp>
        <p:nvSpPr>
          <p:cNvPr id="6" name="Title 5">
            <a:extLst>
              <a:ext uri="{FF2B5EF4-FFF2-40B4-BE49-F238E27FC236}">
                <a16:creationId xmlns:a16="http://schemas.microsoft.com/office/drawing/2014/main" id="{BEC05495-9B44-4F0B-BF49-6CC1E524D63B}"/>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018026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6781800" cy="715963"/>
          </a:xfrm>
        </p:spPr>
        <p:txBody>
          <a:bodyPr/>
          <a:lstStyle/>
          <a:p>
            <a:r>
              <a:rPr lang="en-US"/>
              <a:t>Click to edit Master title style</a:t>
            </a:r>
            <a:endParaRPr lang="en-IN"/>
          </a:p>
        </p:txBody>
      </p:sp>
      <p:sp>
        <p:nvSpPr>
          <p:cNvPr id="3" name="Text Placeholder 2"/>
          <p:cNvSpPr>
            <a:spLocks noGrp="1"/>
          </p:cNvSpPr>
          <p:nvPr>
            <p:ph type="body" sz="half" idx="1"/>
          </p:nvPr>
        </p:nvSpPr>
        <p:spPr>
          <a:xfrm>
            <a:off x="304800" y="1371600"/>
            <a:ext cx="41529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10100" y="1371600"/>
            <a:ext cx="41529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10">
            <a:extLst>
              <a:ext uri="{FF2B5EF4-FFF2-40B4-BE49-F238E27FC236}">
                <a16:creationId xmlns:a16="http://schemas.microsoft.com/office/drawing/2014/main" id="{4F444E71-FAE0-4824-90FB-850401CDF480}"/>
              </a:ext>
            </a:extLst>
          </p:cNvPr>
          <p:cNvSpPr>
            <a:spLocks noGrp="1" noChangeArrowheads="1"/>
          </p:cNvSpPr>
          <p:nvPr>
            <p:ph type="ftr" sz="quarter" idx="10"/>
          </p:nvPr>
        </p:nvSpPr>
        <p:spPr>
          <a:ln/>
        </p:spPr>
        <p:txBody>
          <a:bodyPr/>
          <a:lstStyle>
            <a:lvl1pPr>
              <a:defRPr/>
            </a:lvl1pPr>
          </a:lstStyle>
          <a:p>
            <a:pPr>
              <a:defRPr/>
            </a:pPr>
            <a:r>
              <a:rPr lang="en-US" altLang="en-US"/>
              <a:t>RJUG - Introduction to Groovy - Presented by Andrew Branch</a:t>
            </a:r>
          </a:p>
        </p:txBody>
      </p:sp>
      <p:sp>
        <p:nvSpPr>
          <p:cNvPr id="6" name="Rectangle 11">
            <a:extLst>
              <a:ext uri="{FF2B5EF4-FFF2-40B4-BE49-F238E27FC236}">
                <a16:creationId xmlns:a16="http://schemas.microsoft.com/office/drawing/2014/main" id="{A803ED21-A9D4-441C-91C7-C7A92F7B1FB9}"/>
              </a:ext>
            </a:extLst>
          </p:cNvPr>
          <p:cNvSpPr>
            <a:spLocks noGrp="1" noChangeArrowheads="1"/>
          </p:cNvSpPr>
          <p:nvPr>
            <p:ph type="sldNum" sz="quarter" idx="11"/>
          </p:nvPr>
        </p:nvSpPr>
        <p:spPr>
          <a:ln/>
        </p:spPr>
        <p:txBody>
          <a:bodyPr/>
          <a:lstStyle>
            <a:lvl1pPr>
              <a:defRPr/>
            </a:lvl1pPr>
          </a:lstStyle>
          <a:p>
            <a:fld id="{4FCB774E-F633-4DF4-8340-003A784C1E25}" type="slidenum">
              <a:rPr lang="en-US" altLang="en-US"/>
              <a:pPr/>
              <a:t>‹#›</a:t>
            </a:fld>
            <a:endParaRPr lang="en-US" altLang="en-US"/>
          </a:p>
        </p:txBody>
      </p:sp>
    </p:spTree>
    <p:extLst>
      <p:ext uri="{BB962C8B-B14F-4D97-AF65-F5344CB8AC3E}">
        <p14:creationId xmlns:p14="http://schemas.microsoft.com/office/powerpoint/2010/main" val="119896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pic>
        <p:nvPicPr>
          <p:cNvPr id="5" name="Picture 8" descr="groovy-logo">
            <a:extLst>
              <a:ext uri="{FF2B5EF4-FFF2-40B4-BE49-F238E27FC236}">
                <a16:creationId xmlns:a16="http://schemas.microsoft.com/office/drawing/2014/main" id="{2EC3B0D7-DC75-468D-99F4-84EAB21D4E5F}"/>
              </a:ext>
            </a:extLst>
          </p:cNvPr>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7294696" y="254204"/>
            <a:ext cx="13716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 id="2147483668" r:id="rId20"/>
    <p:sldLayoutId id="2147483669" r:id="rId21"/>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9320" y="332058"/>
            <a:ext cx="4811856" cy="1854206"/>
          </a:xfrm>
        </p:spPr>
        <p:txBody>
          <a:bodyPr/>
          <a:lstStyle/>
          <a:p>
            <a:pPr lvl="0"/>
            <a:r>
              <a:rPr lang="en-US" dirty="0"/>
              <a:t>Application Delivery Fundamentals 2.0 B:</a:t>
            </a:r>
          </a:p>
        </p:txBody>
      </p:sp>
      <p:sp>
        <p:nvSpPr>
          <p:cNvPr id="4" name="Text Placeholder 3"/>
          <p:cNvSpPr>
            <a:spLocks noGrp="1"/>
          </p:cNvSpPr>
          <p:nvPr>
            <p:ph type="body" sz="quarter" idx="11"/>
          </p:nvPr>
        </p:nvSpPr>
        <p:spPr>
          <a:xfrm>
            <a:off x="459320" y="2722135"/>
            <a:ext cx="4811323" cy="528242"/>
          </a:xfrm>
        </p:spPr>
        <p:txBody>
          <a:bodyPr/>
          <a:lstStyle/>
          <a:p>
            <a:pPr lvl="0"/>
            <a:r>
              <a:rPr lang="en-US" dirty="0"/>
              <a:t>Groovy</a:t>
            </a:r>
          </a:p>
          <a:p>
            <a:endParaRPr lang="en-US" dirty="0"/>
          </a:p>
        </p:txBody>
      </p:sp>
      <p:sp>
        <p:nvSpPr>
          <p:cNvPr id="2" name="TextBox 1">
            <a:extLst>
              <a:ext uri="{FF2B5EF4-FFF2-40B4-BE49-F238E27FC236}">
                <a16:creationId xmlns:a16="http://schemas.microsoft.com/office/drawing/2014/main" id="{E8C68FF4-5073-41E5-ABB0-5039D941AC18}"/>
              </a:ext>
            </a:extLst>
          </p:cNvPr>
          <p:cNvSpPr txBox="1"/>
          <p:nvPr/>
        </p:nvSpPr>
        <p:spPr>
          <a:xfrm flipH="1">
            <a:off x="459320" y="3585443"/>
            <a:ext cx="2764884" cy="369332"/>
          </a:xfrm>
          <a:prstGeom prst="rect">
            <a:avLst/>
          </a:prstGeom>
          <a:noFill/>
        </p:spPr>
        <p:txBody>
          <a:bodyPr wrap="square" rtlCol="0">
            <a:spAutoFit/>
          </a:bodyPr>
          <a:lstStyle/>
          <a:p>
            <a:r>
              <a:rPr lang="en-IN" dirty="0"/>
              <a:t>Parameswari Ettiappan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5" name="Picture 4">
            <a:extLst>
              <a:ext uri="{FF2B5EF4-FFF2-40B4-BE49-F238E27FC236}">
                <a16:creationId xmlns:a16="http://schemas.microsoft.com/office/drawing/2014/main" id="{F84EBFD9-BE03-4D27-859D-BB194E0FA963}"/>
              </a:ext>
            </a:extLst>
          </p:cNvPr>
          <p:cNvPicPr>
            <a:picLocks noChangeAspect="1"/>
          </p:cNvPicPr>
          <p:nvPr/>
        </p:nvPicPr>
        <p:blipFill rotWithShape="1">
          <a:blip r:embed="rId2"/>
          <a:srcRect l="5388" t="8464" r="6803" b="5236"/>
          <a:stretch/>
        </p:blipFill>
        <p:spPr>
          <a:xfrm>
            <a:off x="133619" y="1420427"/>
            <a:ext cx="8876762" cy="4907328"/>
          </a:xfrm>
          <a:prstGeom prst="rect">
            <a:avLst/>
          </a:prstGeom>
        </p:spPr>
      </p:pic>
    </p:spTree>
    <p:extLst>
      <p:ext uri="{BB962C8B-B14F-4D97-AF65-F5344CB8AC3E}">
        <p14:creationId xmlns:p14="http://schemas.microsoft.com/office/powerpoint/2010/main" val="8088133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3B4B08-BB67-461B-90DB-806828AE3B07}"/>
              </a:ext>
            </a:extLst>
          </p:cNvPr>
          <p:cNvSpPr>
            <a:spLocks noGrp="1"/>
          </p:cNvSpPr>
          <p:nvPr>
            <p:ph type="title"/>
          </p:nvPr>
        </p:nvSpPr>
        <p:spPr/>
        <p:txBody>
          <a:bodyPr/>
          <a:lstStyle/>
          <a:p>
            <a:r>
              <a:rPr lang="en-IN" dirty="0"/>
              <a:t>Ant Builder</a:t>
            </a:r>
          </a:p>
        </p:txBody>
      </p:sp>
      <p:pic>
        <p:nvPicPr>
          <p:cNvPr id="5" name="Picture 4">
            <a:extLst>
              <a:ext uri="{FF2B5EF4-FFF2-40B4-BE49-F238E27FC236}">
                <a16:creationId xmlns:a16="http://schemas.microsoft.com/office/drawing/2014/main" id="{4D9A6170-5187-40E6-B800-AFDF7A080C98}"/>
              </a:ext>
            </a:extLst>
          </p:cNvPr>
          <p:cNvPicPr>
            <a:picLocks noChangeAspect="1"/>
          </p:cNvPicPr>
          <p:nvPr/>
        </p:nvPicPr>
        <p:blipFill rotWithShape="1">
          <a:blip r:embed="rId2"/>
          <a:srcRect l="16123" t="21242" r="36122" b="6553"/>
          <a:stretch/>
        </p:blipFill>
        <p:spPr>
          <a:xfrm>
            <a:off x="461034" y="1446245"/>
            <a:ext cx="8205261" cy="5122506"/>
          </a:xfrm>
          <a:prstGeom prst="rect">
            <a:avLst/>
          </a:prstGeom>
        </p:spPr>
      </p:pic>
    </p:spTree>
    <p:extLst>
      <p:ext uri="{BB962C8B-B14F-4D97-AF65-F5344CB8AC3E}">
        <p14:creationId xmlns:p14="http://schemas.microsoft.com/office/powerpoint/2010/main" val="1397307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3B4B08-BB67-461B-90DB-806828AE3B07}"/>
              </a:ext>
            </a:extLst>
          </p:cNvPr>
          <p:cNvSpPr>
            <a:spLocks noGrp="1"/>
          </p:cNvSpPr>
          <p:nvPr>
            <p:ph type="title"/>
          </p:nvPr>
        </p:nvSpPr>
        <p:spPr/>
        <p:txBody>
          <a:bodyPr/>
          <a:lstStyle/>
          <a:p>
            <a:r>
              <a:rPr lang="en-IN" dirty="0"/>
              <a:t>Ant Builder</a:t>
            </a:r>
          </a:p>
        </p:txBody>
      </p:sp>
      <p:pic>
        <p:nvPicPr>
          <p:cNvPr id="4" name="Picture 3">
            <a:extLst>
              <a:ext uri="{FF2B5EF4-FFF2-40B4-BE49-F238E27FC236}">
                <a16:creationId xmlns:a16="http://schemas.microsoft.com/office/drawing/2014/main" id="{57BE47CD-5498-4263-AB9C-CAE6238B962C}"/>
              </a:ext>
            </a:extLst>
          </p:cNvPr>
          <p:cNvPicPr>
            <a:picLocks noChangeAspect="1"/>
          </p:cNvPicPr>
          <p:nvPr/>
        </p:nvPicPr>
        <p:blipFill rotWithShape="1">
          <a:blip r:embed="rId2"/>
          <a:srcRect l="16326" t="23968" r="31224" b="11270"/>
          <a:stretch/>
        </p:blipFill>
        <p:spPr>
          <a:xfrm>
            <a:off x="631734" y="1214433"/>
            <a:ext cx="7880532" cy="5473445"/>
          </a:xfrm>
          <a:prstGeom prst="rect">
            <a:avLst/>
          </a:prstGeom>
        </p:spPr>
      </p:pic>
    </p:spTree>
    <p:extLst>
      <p:ext uri="{BB962C8B-B14F-4D97-AF65-F5344CB8AC3E}">
        <p14:creationId xmlns:p14="http://schemas.microsoft.com/office/powerpoint/2010/main" val="26727057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3B4B08-BB67-461B-90DB-806828AE3B07}"/>
              </a:ext>
            </a:extLst>
          </p:cNvPr>
          <p:cNvSpPr>
            <a:spLocks noGrp="1"/>
          </p:cNvSpPr>
          <p:nvPr>
            <p:ph type="title"/>
          </p:nvPr>
        </p:nvSpPr>
        <p:spPr/>
        <p:txBody>
          <a:bodyPr/>
          <a:lstStyle/>
          <a:p>
            <a:r>
              <a:rPr lang="en-IN" dirty="0"/>
              <a:t>Ant Builder</a:t>
            </a:r>
          </a:p>
        </p:txBody>
      </p:sp>
      <p:pic>
        <p:nvPicPr>
          <p:cNvPr id="5" name="Picture 4">
            <a:extLst>
              <a:ext uri="{FF2B5EF4-FFF2-40B4-BE49-F238E27FC236}">
                <a16:creationId xmlns:a16="http://schemas.microsoft.com/office/drawing/2014/main" id="{DA890222-16DA-42F8-B245-074730A1F41B}"/>
              </a:ext>
            </a:extLst>
          </p:cNvPr>
          <p:cNvPicPr>
            <a:picLocks noChangeAspect="1"/>
          </p:cNvPicPr>
          <p:nvPr/>
        </p:nvPicPr>
        <p:blipFill rotWithShape="1">
          <a:blip r:embed="rId2"/>
          <a:srcRect l="13571" t="20703" r="27857" b="5465"/>
          <a:stretch/>
        </p:blipFill>
        <p:spPr>
          <a:xfrm>
            <a:off x="535680" y="1334278"/>
            <a:ext cx="7432663" cy="5270197"/>
          </a:xfrm>
          <a:prstGeom prst="rect">
            <a:avLst/>
          </a:prstGeom>
        </p:spPr>
      </p:pic>
    </p:spTree>
    <p:extLst>
      <p:ext uri="{BB962C8B-B14F-4D97-AF65-F5344CB8AC3E}">
        <p14:creationId xmlns:p14="http://schemas.microsoft.com/office/powerpoint/2010/main" val="21959748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A5FBD7-78F3-4562-B018-0439B8F06225}"/>
              </a:ext>
            </a:extLst>
          </p:cNvPr>
          <p:cNvSpPr>
            <a:spLocks noGrp="1"/>
          </p:cNvSpPr>
          <p:nvPr>
            <p:ph type="title"/>
          </p:nvPr>
        </p:nvSpPr>
        <p:spPr/>
        <p:txBody>
          <a:bodyPr/>
          <a:lstStyle/>
          <a:p>
            <a:r>
              <a:rPr lang="en-IN" dirty="0"/>
              <a:t>OOPS</a:t>
            </a:r>
          </a:p>
        </p:txBody>
      </p:sp>
      <p:pic>
        <p:nvPicPr>
          <p:cNvPr id="5" name="Picture 4">
            <a:extLst>
              <a:ext uri="{FF2B5EF4-FFF2-40B4-BE49-F238E27FC236}">
                <a16:creationId xmlns:a16="http://schemas.microsoft.com/office/drawing/2014/main" id="{1DB06CBD-B87A-4B5E-947D-713D7B529C2A}"/>
              </a:ext>
            </a:extLst>
          </p:cNvPr>
          <p:cNvPicPr>
            <a:picLocks noChangeAspect="1"/>
          </p:cNvPicPr>
          <p:nvPr/>
        </p:nvPicPr>
        <p:blipFill rotWithShape="1">
          <a:blip r:embed="rId2"/>
          <a:srcRect l="13776" t="21611" r="28877" b="11451"/>
          <a:stretch/>
        </p:blipFill>
        <p:spPr>
          <a:xfrm>
            <a:off x="461035" y="1415628"/>
            <a:ext cx="8029822" cy="5272250"/>
          </a:xfrm>
          <a:prstGeom prst="rect">
            <a:avLst/>
          </a:prstGeom>
        </p:spPr>
      </p:pic>
    </p:spTree>
    <p:extLst>
      <p:ext uri="{BB962C8B-B14F-4D97-AF65-F5344CB8AC3E}">
        <p14:creationId xmlns:p14="http://schemas.microsoft.com/office/powerpoint/2010/main" val="24550338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A5FBD7-78F3-4562-B018-0439B8F06225}"/>
              </a:ext>
            </a:extLst>
          </p:cNvPr>
          <p:cNvSpPr>
            <a:spLocks noGrp="1"/>
          </p:cNvSpPr>
          <p:nvPr>
            <p:ph type="title"/>
          </p:nvPr>
        </p:nvSpPr>
        <p:spPr/>
        <p:txBody>
          <a:bodyPr/>
          <a:lstStyle/>
          <a:p>
            <a:r>
              <a:rPr lang="en-IN" dirty="0"/>
              <a:t>OOPS</a:t>
            </a:r>
          </a:p>
        </p:txBody>
      </p:sp>
      <p:pic>
        <p:nvPicPr>
          <p:cNvPr id="4" name="Picture 3">
            <a:extLst>
              <a:ext uri="{FF2B5EF4-FFF2-40B4-BE49-F238E27FC236}">
                <a16:creationId xmlns:a16="http://schemas.microsoft.com/office/drawing/2014/main" id="{EA8CF369-1297-467F-AEC7-78331D0B61D4}"/>
              </a:ext>
            </a:extLst>
          </p:cNvPr>
          <p:cNvPicPr>
            <a:picLocks noChangeAspect="1"/>
          </p:cNvPicPr>
          <p:nvPr/>
        </p:nvPicPr>
        <p:blipFill rotWithShape="1">
          <a:blip r:embed="rId2"/>
          <a:srcRect l="15102" t="13628" r="28265" b="8367"/>
          <a:stretch/>
        </p:blipFill>
        <p:spPr>
          <a:xfrm>
            <a:off x="709126" y="1296953"/>
            <a:ext cx="7063273" cy="5472447"/>
          </a:xfrm>
          <a:prstGeom prst="rect">
            <a:avLst/>
          </a:prstGeom>
        </p:spPr>
      </p:pic>
    </p:spTree>
    <p:extLst>
      <p:ext uri="{BB962C8B-B14F-4D97-AF65-F5344CB8AC3E}">
        <p14:creationId xmlns:p14="http://schemas.microsoft.com/office/powerpoint/2010/main" val="33803693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3">
            <a:extLst>
              <a:ext uri="{FF2B5EF4-FFF2-40B4-BE49-F238E27FC236}">
                <a16:creationId xmlns:a16="http://schemas.microsoft.com/office/drawing/2014/main" id="{AC931CFA-BBE5-4A91-A5CD-AA7B1BB2F328}"/>
              </a:ext>
            </a:extLst>
          </p:cNvPr>
          <p:cNvSpPr>
            <a:spLocks noGrp="1" noChangeArrowheads="1"/>
          </p:cNvSpPr>
          <p:nvPr>
            <p:ph sz="quarter" idx="12"/>
          </p:nvPr>
        </p:nvSpPr>
        <p:spPr/>
        <p:txBody>
          <a:bodyPr/>
          <a:lstStyle/>
          <a:p>
            <a:pPr eaLnBrk="1" hangingPunct="1"/>
            <a:r>
              <a:rPr lang="en-US" altLang="en-US"/>
              <a:t>Classes defined very much like in Java.</a:t>
            </a:r>
          </a:p>
          <a:p>
            <a:pPr eaLnBrk="1" hangingPunct="1"/>
            <a:r>
              <a:rPr lang="en-US" altLang="en-US"/>
              <a:t>Public by default</a:t>
            </a:r>
          </a:p>
          <a:p>
            <a:pPr eaLnBrk="1" hangingPunct="1"/>
            <a:r>
              <a:rPr lang="en-US" altLang="en-US"/>
              <a:t>Default visibility (not public, protected or private) will automatically adds bean methods.</a:t>
            </a:r>
          </a:p>
          <a:p>
            <a:pPr eaLnBrk="1" hangingPunct="1"/>
            <a:r>
              <a:rPr lang="en-US" altLang="en-US"/>
              <a:t>Defining member variable type is optional however can't stand alone.</a:t>
            </a:r>
          </a:p>
          <a:p>
            <a:pPr eaLnBrk="1" hangingPunct="1"/>
            <a:r>
              <a:rPr lang="en-US" altLang="en-US"/>
              <a:t>Fields can be referenced with subscript operator myclass['myfield']</a:t>
            </a:r>
          </a:p>
          <a:p>
            <a:pPr eaLnBrk="1" hangingPunct="1"/>
            <a:r>
              <a:rPr lang="en-US" altLang="en-US"/>
              <a:t>Can also customize the field access operator '.' via get / set overrides. </a:t>
            </a:r>
          </a:p>
        </p:txBody>
      </p:sp>
      <p:sp>
        <p:nvSpPr>
          <p:cNvPr id="97284" name="Rectangle 2">
            <a:extLst>
              <a:ext uri="{FF2B5EF4-FFF2-40B4-BE49-F238E27FC236}">
                <a16:creationId xmlns:a16="http://schemas.microsoft.com/office/drawing/2014/main" id="{77D182DD-21E1-4C51-9026-F5D7CF0A1188}"/>
              </a:ext>
            </a:extLst>
          </p:cNvPr>
          <p:cNvSpPr>
            <a:spLocks noGrp="1" noChangeArrowheads="1"/>
          </p:cNvSpPr>
          <p:nvPr>
            <p:ph type="title"/>
          </p:nvPr>
        </p:nvSpPr>
        <p:spPr/>
        <p:txBody>
          <a:bodyPr/>
          <a:lstStyle/>
          <a:p>
            <a:pPr eaLnBrk="1" hangingPunct="1"/>
            <a:r>
              <a:rPr lang="en-US" altLang="en-US"/>
              <a:t>Classes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2">
            <a:extLst>
              <a:ext uri="{FF2B5EF4-FFF2-40B4-BE49-F238E27FC236}">
                <a16:creationId xmlns:a16="http://schemas.microsoft.com/office/drawing/2014/main" id="{6ACED85E-AB6D-4C3F-9BCF-D7DC553BD95E}"/>
              </a:ext>
            </a:extLst>
          </p:cNvPr>
          <p:cNvSpPr>
            <a:spLocks noGrp="1" noChangeArrowheads="1"/>
          </p:cNvSpPr>
          <p:nvPr>
            <p:ph type="title"/>
          </p:nvPr>
        </p:nvSpPr>
        <p:spPr/>
        <p:txBody>
          <a:bodyPr/>
          <a:lstStyle/>
          <a:p>
            <a:pPr eaLnBrk="1" hangingPunct="1"/>
            <a:r>
              <a:rPr lang="en-US" altLang="en-US"/>
              <a:t>Class – Field Access</a:t>
            </a:r>
          </a:p>
        </p:txBody>
      </p:sp>
      <p:sp>
        <p:nvSpPr>
          <p:cNvPr id="99333" name="Rectangle 4">
            <a:extLst>
              <a:ext uri="{FF2B5EF4-FFF2-40B4-BE49-F238E27FC236}">
                <a16:creationId xmlns:a16="http://schemas.microsoft.com/office/drawing/2014/main" id="{FBEA464E-1F2D-465A-ACF4-CCBD26C0E201}"/>
              </a:ext>
            </a:extLst>
          </p:cNvPr>
          <p:cNvSpPr>
            <a:spLocks noChangeArrowheads="1"/>
          </p:cNvSpPr>
          <p:nvPr/>
        </p:nvSpPr>
        <p:spPr bwMode="auto">
          <a:xfrm>
            <a:off x="835090" y="2246085"/>
            <a:ext cx="6400800" cy="27908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dirty="0">
                <a:latin typeface="Courier New" panose="02070309020205020404" pitchFamily="49" charset="0"/>
              </a:rPr>
              <a:t>class Counter {</a:t>
            </a:r>
          </a:p>
          <a:p>
            <a:pPr>
              <a:spcBef>
                <a:spcPct val="0"/>
              </a:spcBef>
              <a:buFontTx/>
              <a:buNone/>
            </a:pPr>
            <a:r>
              <a:rPr lang="en-US" altLang="en-US" sz="1600" b="1" dirty="0">
                <a:latin typeface="Courier New" panose="02070309020205020404" pitchFamily="49" charset="0"/>
              </a:rPr>
              <a:t>    public count = 0</a:t>
            </a:r>
          </a:p>
          <a:p>
            <a:pPr>
              <a:spcBef>
                <a:spcPct val="0"/>
              </a:spcBef>
              <a:buFontTx/>
              <a:buNone/>
            </a:pPr>
            <a:r>
              <a:rPr lang="en-US" altLang="en-US" sz="1600" b="1" dirty="0">
                <a:latin typeface="Courier New" panose="02070309020205020404" pitchFamily="49" charset="0"/>
              </a:rPr>
              <a:t>}</a:t>
            </a:r>
          </a:p>
          <a:p>
            <a:pPr>
              <a:spcBef>
                <a:spcPct val="0"/>
              </a:spcBef>
              <a:buFontTx/>
              <a:buNone/>
            </a:pPr>
            <a:r>
              <a:rPr lang="en-US" altLang="en-US" sz="1600" b="1" dirty="0">
                <a:latin typeface="Courier New" panose="02070309020205020404" pitchFamily="49" charset="0"/>
              </a:rPr>
              <a:t>def counter = new Counter()</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Using field access operator</a:t>
            </a:r>
          </a:p>
          <a:p>
            <a:pPr>
              <a:spcBef>
                <a:spcPct val="0"/>
              </a:spcBef>
              <a:buFontTx/>
              <a:buNone/>
            </a:pPr>
            <a:r>
              <a:rPr lang="en-US" altLang="en-US" sz="1600" b="1" dirty="0" err="1">
                <a:latin typeface="Courier New" panose="02070309020205020404" pitchFamily="49" charset="0"/>
              </a:rPr>
              <a:t>counter.count</a:t>
            </a:r>
            <a:r>
              <a:rPr lang="en-US" altLang="en-US" sz="1600" b="1" dirty="0">
                <a:latin typeface="Courier New" panose="02070309020205020404" pitchFamily="49" charset="0"/>
              </a:rPr>
              <a:t> = 1</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using subscript operator</a:t>
            </a:r>
          </a:p>
          <a:p>
            <a:pPr>
              <a:spcBef>
                <a:spcPct val="0"/>
              </a:spcBef>
              <a:buFontTx/>
              <a:buNone/>
            </a:pPr>
            <a:r>
              <a:rPr lang="en-US" altLang="en-US" sz="1600" b="1" dirty="0">
                <a:latin typeface="Courier New" panose="02070309020205020404" pitchFamily="49" charset="0"/>
              </a:rPr>
              <a:t>def </a:t>
            </a:r>
            <a:r>
              <a:rPr lang="en-US" altLang="en-US" sz="1600" b="1" dirty="0" err="1">
                <a:latin typeface="Courier New" panose="02070309020205020404" pitchFamily="49" charset="0"/>
              </a:rPr>
              <a:t>fieldName</a:t>
            </a:r>
            <a:r>
              <a:rPr lang="en-US" altLang="en-US" sz="1600" b="1" dirty="0">
                <a:latin typeface="Courier New" panose="02070309020205020404" pitchFamily="49" charset="0"/>
              </a:rPr>
              <a:t> = 'count'</a:t>
            </a:r>
          </a:p>
          <a:p>
            <a:pPr>
              <a:spcBef>
                <a:spcPct val="0"/>
              </a:spcBef>
              <a:buFontTx/>
              <a:buNone/>
            </a:pPr>
            <a:r>
              <a:rPr lang="en-US" altLang="en-US" sz="1600" b="1" dirty="0">
                <a:latin typeface="Courier New" panose="02070309020205020404" pitchFamily="49" charset="0"/>
              </a:rPr>
              <a:t>counter[</a:t>
            </a:r>
            <a:r>
              <a:rPr lang="en-US" altLang="en-US" sz="1600" b="1" dirty="0" err="1">
                <a:latin typeface="Courier New" panose="02070309020205020404" pitchFamily="49" charset="0"/>
              </a:rPr>
              <a:t>fieldName</a:t>
            </a:r>
            <a:r>
              <a:rPr lang="en-US" altLang="en-US" sz="1600" b="1" dirty="0">
                <a:latin typeface="Courier New" panose="02070309020205020404" pitchFamily="49" charset="0"/>
              </a:rPr>
              <a:t>] = 2</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2">
            <a:extLst>
              <a:ext uri="{FF2B5EF4-FFF2-40B4-BE49-F238E27FC236}">
                <a16:creationId xmlns:a16="http://schemas.microsoft.com/office/drawing/2014/main" id="{6ACED85E-AB6D-4C3F-9BCF-D7DC553BD95E}"/>
              </a:ext>
            </a:extLst>
          </p:cNvPr>
          <p:cNvSpPr>
            <a:spLocks noGrp="1" noChangeArrowheads="1"/>
          </p:cNvSpPr>
          <p:nvPr>
            <p:ph type="title"/>
          </p:nvPr>
        </p:nvSpPr>
        <p:spPr/>
        <p:txBody>
          <a:bodyPr/>
          <a:lstStyle/>
          <a:p>
            <a:pPr eaLnBrk="1" hangingPunct="1"/>
            <a:r>
              <a:rPr lang="en-US" altLang="en-US"/>
              <a:t>Class – Field Access</a:t>
            </a:r>
          </a:p>
        </p:txBody>
      </p:sp>
      <p:pic>
        <p:nvPicPr>
          <p:cNvPr id="3" name="Picture 2">
            <a:extLst>
              <a:ext uri="{FF2B5EF4-FFF2-40B4-BE49-F238E27FC236}">
                <a16:creationId xmlns:a16="http://schemas.microsoft.com/office/drawing/2014/main" id="{56E59218-76AB-45F5-AA5D-1E2AC0C4F1D9}"/>
              </a:ext>
            </a:extLst>
          </p:cNvPr>
          <p:cNvPicPr>
            <a:picLocks noChangeAspect="1"/>
          </p:cNvPicPr>
          <p:nvPr/>
        </p:nvPicPr>
        <p:blipFill rotWithShape="1">
          <a:blip r:embed="rId3"/>
          <a:srcRect l="39490" t="26327" r="24592" b="25419"/>
          <a:stretch/>
        </p:blipFill>
        <p:spPr>
          <a:xfrm>
            <a:off x="1063688" y="1323165"/>
            <a:ext cx="6802017" cy="5140162"/>
          </a:xfrm>
          <a:prstGeom prst="rect">
            <a:avLst/>
          </a:prstGeom>
        </p:spPr>
      </p:pic>
    </p:spTree>
    <p:extLst>
      <p:ext uri="{BB962C8B-B14F-4D97-AF65-F5344CB8AC3E}">
        <p14:creationId xmlns:p14="http://schemas.microsoft.com/office/powerpoint/2010/main" val="98900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a:extLst>
              <a:ext uri="{FF2B5EF4-FFF2-40B4-BE49-F238E27FC236}">
                <a16:creationId xmlns:a16="http://schemas.microsoft.com/office/drawing/2014/main" id="{6C1C5CB4-2134-495D-BE17-ED66C6985413}"/>
              </a:ext>
            </a:extLst>
          </p:cNvPr>
          <p:cNvSpPr>
            <a:spLocks noGrp="1" noChangeArrowheads="1"/>
          </p:cNvSpPr>
          <p:nvPr>
            <p:ph type="title"/>
          </p:nvPr>
        </p:nvSpPr>
        <p:spPr/>
        <p:txBody>
          <a:bodyPr/>
          <a:lstStyle/>
          <a:p>
            <a:pPr eaLnBrk="1" hangingPunct="1"/>
            <a:r>
              <a:rPr lang="en-US" altLang="en-US"/>
              <a:t>Class – Overriding Field Access</a:t>
            </a:r>
          </a:p>
        </p:txBody>
      </p:sp>
      <p:sp>
        <p:nvSpPr>
          <p:cNvPr id="101381" name="Rectangle 4">
            <a:extLst>
              <a:ext uri="{FF2B5EF4-FFF2-40B4-BE49-F238E27FC236}">
                <a16:creationId xmlns:a16="http://schemas.microsoft.com/office/drawing/2014/main" id="{12CD2F30-E986-41BC-B35E-9C8A115117C9}"/>
              </a:ext>
            </a:extLst>
          </p:cNvPr>
          <p:cNvSpPr>
            <a:spLocks noChangeArrowheads="1"/>
          </p:cNvSpPr>
          <p:nvPr/>
        </p:nvSpPr>
        <p:spPr bwMode="auto">
          <a:xfrm>
            <a:off x="393700" y="1854200"/>
            <a:ext cx="8331200" cy="352425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class PretendFieldCounter {</a:t>
            </a:r>
          </a:p>
          <a:p>
            <a:pPr>
              <a:spcBef>
                <a:spcPct val="0"/>
              </a:spcBef>
              <a:buFontTx/>
              <a:buNone/>
            </a:pPr>
            <a:r>
              <a:rPr lang="en-US" altLang="en-US" sz="1600" b="1">
                <a:latin typeface="Courier New" panose="02070309020205020404" pitchFamily="49" charset="0"/>
              </a:rPr>
              <a:t>   public count = 0</a:t>
            </a:r>
          </a:p>
          <a:p>
            <a:pPr>
              <a:spcBef>
                <a:spcPct val="0"/>
              </a:spcBef>
              <a:buFontTx/>
              <a:buNone/>
            </a:pPr>
            <a:r>
              <a:rPr lang="en-US" altLang="en-US" sz="1600" b="1">
                <a:latin typeface="Courier New" panose="02070309020205020404" pitchFamily="49" charset="0"/>
              </a:rPr>
              <a:t>   Object get (String name) { return 'pretend value' }</a:t>
            </a:r>
          </a:p>
          <a:p>
            <a:pPr>
              <a:spcBef>
                <a:spcPct val="0"/>
              </a:spcBef>
              <a:buFontTx/>
              <a:buNone/>
            </a:pPr>
            <a:r>
              <a:rPr lang="en-US" altLang="en-US" sz="1600" b="1">
                <a:latin typeface="Courier New" panose="02070309020205020404" pitchFamily="49" charset="0"/>
              </a:rPr>
              <a:t>   void set (String name, Object value) { count++ }</a:t>
            </a:r>
          </a:p>
          <a:p>
            <a:pPr>
              <a:spcBef>
                <a:spcPct val="0"/>
              </a:spcBef>
              <a:buFontTx/>
              <a:buNone/>
            </a:pPr>
            <a:r>
              <a:rPr lang="en-US" altLang="en-US" sz="1600" b="1">
                <a:latin typeface="Courier New" panose="02070309020205020404" pitchFamily="49" charset="0"/>
              </a:rPr>
              <a:t>}</a:t>
            </a:r>
          </a:p>
          <a:p>
            <a:pPr>
              <a:spcBef>
                <a:spcPct val="0"/>
              </a:spcBef>
              <a:buFontTx/>
              <a:buNone/>
            </a:pPr>
            <a:r>
              <a:rPr lang="en-US" altLang="en-US" sz="1600" b="1">
                <a:latin typeface="Courier New" panose="02070309020205020404" pitchFamily="49" charset="0"/>
              </a:rPr>
              <a:t>def pretender = new PretendFieldCounter()</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Call get method via overridden '.' operator</a:t>
            </a:r>
          </a:p>
          <a:p>
            <a:pPr>
              <a:spcBef>
                <a:spcPct val="0"/>
              </a:spcBef>
              <a:buFontTx/>
              <a:buNone/>
            </a:pPr>
            <a:r>
              <a:rPr lang="en-US" altLang="en-US" sz="1600" b="1">
                <a:latin typeface="Courier New" panose="02070309020205020404" pitchFamily="49" charset="0"/>
              </a:rPr>
              <a:t>assert pretender.isNoField == 'pretend value'</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Call set method via overriden '.' operator</a:t>
            </a:r>
          </a:p>
          <a:p>
            <a:pPr>
              <a:spcBef>
                <a:spcPct val="0"/>
              </a:spcBef>
              <a:buFontTx/>
              <a:buNone/>
            </a:pPr>
            <a:r>
              <a:rPr lang="en-US" altLang="en-US" sz="1600" b="1">
                <a:latin typeface="Courier New" panose="02070309020205020404" pitchFamily="49" charset="0"/>
              </a:rPr>
              <a:t>pretender.isNoFieldEither = 'just to increase counter'</a:t>
            </a:r>
          </a:p>
          <a:p>
            <a:pPr>
              <a:spcBef>
                <a:spcPct val="0"/>
              </a:spcBef>
              <a:buFontTx/>
              <a:buNone/>
            </a:pPr>
            <a:r>
              <a:rPr lang="en-US" altLang="en-US" sz="1600" b="1">
                <a:latin typeface="Courier New" panose="02070309020205020404" pitchFamily="49" charset="0"/>
              </a:rPr>
              <a:t>assert pretender.count == 1</a:t>
            </a: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9" name="Rectangle 3">
            <a:extLst>
              <a:ext uri="{FF2B5EF4-FFF2-40B4-BE49-F238E27FC236}">
                <a16:creationId xmlns:a16="http://schemas.microsoft.com/office/drawing/2014/main" id="{C3E656DA-CF25-4D0F-9FF3-843C9ADFCF17}"/>
              </a:ext>
            </a:extLst>
          </p:cNvPr>
          <p:cNvSpPr>
            <a:spLocks noGrp="1" noChangeArrowheads="1"/>
          </p:cNvSpPr>
          <p:nvPr>
            <p:ph sz="quarter" idx="12"/>
          </p:nvPr>
        </p:nvSpPr>
        <p:spPr/>
        <p:txBody>
          <a:bodyPr/>
          <a:lstStyle/>
          <a:p>
            <a:pPr eaLnBrk="1" hangingPunct="1"/>
            <a:r>
              <a:rPr lang="en-US" altLang="en-US"/>
              <a:t>Public by default</a:t>
            </a:r>
          </a:p>
          <a:p>
            <a:pPr eaLnBrk="1" hangingPunct="1"/>
            <a:r>
              <a:rPr lang="en-US" altLang="en-US"/>
              <a:t>void returns can be omitted</a:t>
            </a:r>
          </a:p>
          <a:p>
            <a:pPr eaLnBrk="1" hangingPunct="1"/>
            <a:r>
              <a:rPr lang="en-US" altLang="en-US"/>
              <a:t>Types in argument list can be omitted, Object assumed. </a:t>
            </a:r>
          </a:p>
          <a:p>
            <a:pPr eaLnBrk="1" hangingPunct="1"/>
            <a:r>
              <a:rPr lang="en-US" altLang="en-US"/>
              <a:t>Dynamic dispatch used to resolve methods.</a:t>
            </a:r>
          </a:p>
          <a:p>
            <a:pPr eaLnBrk="1" hangingPunct="1"/>
            <a:r>
              <a:rPr lang="en-US" altLang="en-US"/>
              <a:t>Defaults allowed in argument list.</a:t>
            </a:r>
          </a:p>
          <a:p>
            <a:pPr eaLnBrk="1" hangingPunct="1"/>
            <a:r>
              <a:rPr lang="en-US" altLang="en-US"/>
              <a:t>Optionals parameters if last argument is Object[]</a:t>
            </a:r>
          </a:p>
          <a:p>
            <a:pPr eaLnBrk="1" hangingPunct="1"/>
            <a:r>
              <a:rPr lang="en-US" altLang="en-US"/>
              <a:t>Common practice to use Maps for 'named' arguments.</a:t>
            </a:r>
          </a:p>
        </p:txBody>
      </p:sp>
      <p:sp>
        <p:nvSpPr>
          <p:cNvPr id="103428" name="Rectangle 2">
            <a:extLst>
              <a:ext uri="{FF2B5EF4-FFF2-40B4-BE49-F238E27FC236}">
                <a16:creationId xmlns:a16="http://schemas.microsoft.com/office/drawing/2014/main" id="{C259CA53-6945-4429-A87D-A7985C1D3AA3}"/>
              </a:ext>
            </a:extLst>
          </p:cNvPr>
          <p:cNvSpPr>
            <a:spLocks noGrp="1" noChangeArrowheads="1"/>
          </p:cNvSpPr>
          <p:nvPr>
            <p:ph type="title"/>
          </p:nvPr>
        </p:nvSpPr>
        <p:spPr/>
        <p:txBody>
          <a:bodyPr/>
          <a:lstStyle/>
          <a:p>
            <a:pPr eaLnBrk="1" hangingPunct="1"/>
            <a:r>
              <a:rPr lang="en-US" altLang="en-US"/>
              <a:t>Method Declaration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4" name="Picture 3">
            <a:extLst>
              <a:ext uri="{FF2B5EF4-FFF2-40B4-BE49-F238E27FC236}">
                <a16:creationId xmlns:a16="http://schemas.microsoft.com/office/drawing/2014/main" id="{0AA5B4C1-2348-4385-9593-CBB036A227D6}"/>
              </a:ext>
            </a:extLst>
          </p:cNvPr>
          <p:cNvPicPr>
            <a:picLocks noChangeAspect="1"/>
          </p:cNvPicPr>
          <p:nvPr/>
        </p:nvPicPr>
        <p:blipFill rotWithShape="1">
          <a:blip r:embed="rId2"/>
          <a:srcRect b="4477"/>
          <a:stretch/>
        </p:blipFill>
        <p:spPr>
          <a:xfrm>
            <a:off x="0" y="1443176"/>
            <a:ext cx="9144000" cy="4913235"/>
          </a:xfrm>
          <a:prstGeom prst="rect">
            <a:avLst/>
          </a:prstGeom>
        </p:spPr>
      </p:pic>
    </p:spTree>
    <p:extLst>
      <p:ext uri="{BB962C8B-B14F-4D97-AF65-F5344CB8AC3E}">
        <p14:creationId xmlns:p14="http://schemas.microsoft.com/office/powerpoint/2010/main" val="11176167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a:extLst>
              <a:ext uri="{FF2B5EF4-FFF2-40B4-BE49-F238E27FC236}">
                <a16:creationId xmlns:a16="http://schemas.microsoft.com/office/drawing/2014/main" id="{88C71BD9-4DC2-4958-970B-E85F5D645FB3}"/>
              </a:ext>
            </a:extLst>
          </p:cNvPr>
          <p:cNvSpPr>
            <a:spLocks noGrp="1" noChangeArrowheads="1"/>
          </p:cNvSpPr>
          <p:nvPr>
            <p:ph type="title"/>
          </p:nvPr>
        </p:nvSpPr>
        <p:spPr/>
        <p:txBody>
          <a:bodyPr/>
          <a:lstStyle/>
          <a:p>
            <a:pPr eaLnBrk="1" hangingPunct="1"/>
            <a:r>
              <a:rPr lang="en-US" altLang="en-US"/>
              <a:t>Method Example</a:t>
            </a:r>
          </a:p>
        </p:txBody>
      </p:sp>
      <p:pic>
        <p:nvPicPr>
          <p:cNvPr id="3" name="Picture 2">
            <a:extLst>
              <a:ext uri="{FF2B5EF4-FFF2-40B4-BE49-F238E27FC236}">
                <a16:creationId xmlns:a16="http://schemas.microsoft.com/office/drawing/2014/main" id="{4FB001B0-42F3-4A0A-883D-5681260CA595}"/>
              </a:ext>
            </a:extLst>
          </p:cNvPr>
          <p:cNvPicPr>
            <a:picLocks noChangeAspect="1"/>
          </p:cNvPicPr>
          <p:nvPr/>
        </p:nvPicPr>
        <p:blipFill rotWithShape="1">
          <a:blip r:embed="rId3"/>
          <a:srcRect l="38571" t="22699" r="24388" b="35215"/>
          <a:stretch/>
        </p:blipFill>
        <p:spPr>
          <a:xfrm>
            <a:off x="388831" y="1502230"/>
            <a:ext cx="7934075" cy="5070814"/>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a:extLst>
              <a:ext uri="{FF2B5EF4-FFF2-40B4-BE49-F238E27FC236}">
                <a16:creationId xmlns:a16="http://schemas.microsoft.com/office/drawing/2014/main" id="{88C71BD9-4DC2-4958-970B-E85F5D645FB3}"/>
              </a:ext>
            </a:extLst>
          </p:cNvPr>
          <p:cNvSpPr>
            <a:spLocks noGrp="1" noChangeArrowheads="1"/>
          </p:cNvSpPr>
          <p:nvPr>
            <p:ph type="title"/>
          </p:nvPr>
        </p:nvSpPr>
        <p:spPr/>
        <p:txBody>
          <a:bodyPr/>
          <a:lstStyle/>
          <a:p>
            <a:pPr eaLnBrk="1" hangingPunct="1"/>
            <a:r>
              <a:rPr lang="en-US" altLang="en-US"/>
              <a:t>Method Example</a:t>
            </a:r>
          </a:p>
        </p:txBody>
      </p:sp>
      <p:pic>
        <p:nvPicPr>
          <p:cNvPr id="4" name="Picture 3">
            <a:extLst>
              <a:ext uri="{FF2B5EF4-FFF2-40B4-BE49-F238E27FC236}">
                <a16:creationId xmlns:a16="http://schemas.microsoft.com/office/drawing/2014/main" id="{A3B0D10B-AF1B-49F7-9822-489EF2EAF1E8}"/>
              </a:ext>
            </a:extLst>
          </p:cNvPr>
          <p:cNvPicPr>
            <a:picLocks noChangeAspect="1"/>
          </p:cNvPicPr>
          <p:nvPr/>
        </p:nvPicPr>
        <p:blipFill rotWithShape="1">
          <a:blip r:embed="rId3"/>
          <a:srcRect l="32653" t="16168" r="21021" b="32132"/>
          <a:stretch/>
        </p:blipFill>
        <p:spPr>
          <a:xfrm>
            <a:off x="327566" y="1558211"/>
            <a:ext cx="8338729" cy="5234666"/>
          </a:xfrm>
          <a:prstGeom prst="rect">
            <a:avLst/>
          </a:prstGeom>
        </p:spPr>
      </p:pic>
    </p:spTree>
    <p:extLst>
      <p:ext uri="{BB962C8B-B14F-4D97-AF65-F5344CB8AC3E}">
        <p14:creationId xmlns:p14="http://schemas.microsoft.com/office/powerpoint/2010/main" val="14609893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a:extLst>
              <a:ext uri="{FF2B5EF4-FFF2-40B4-BE49-F238E27FC236}">
                <a16:creationId xmlns:a16="http://schemas.microsoft.com/office/drawing/2014/main" id="{88C71BD9-4DC2-4958-970B-E85F5D645FB3}"/>
              </a:ext>
            </a:extLst>
          </p:cNvPr>
          <p:cNvSpPr>
            <a:spLocks noGrp="1" noChangeArrowheads="1"/>
          </p:cNvSpPr>
          <p:nvPr>
            <p:ph type="title"/>
          </p:nvPr>
        </p:nvSpPr>
        <p:spPr/>
        <p:txBody>
          <a:bodyPr/>
          <a:lstStyle/>
          <a:p>
            <a:pPr eaLnBrk="1" hangingPunct="1"/>
            <a:r>
              <a:rPr lang="en-US" altLang="en-US"/>
              <a:t>Method Example</a:t>
            </a:r>
          </a:p>
        </p:txBody>
      </p:sp>
      <p:sp>
        <p:nvSpPr>
          <p:cNvPr id="105477" name="Rectangle 9">
            <a:extLst>
              <a:ext uri="{FF2B5EF4-FFF2-40B4-BE49-F238E27FC236}">
                <a16:creationId xmlns:a16="http://schemas.microsoft.com/office/drawing/2014/main" id="{F50CD7CC-FCBE-4435-AE4D-150FD5844AE9}"/>
              </a:ext>
            </a:extLst>
          </p:cNvPr>
          <p:cNvSpPr>
            <a:spLocks noChangeArrowheads="1"/>
          </p:cNvSpPr>
          <p:nvPr/>
        </p:nvSpPr>
        <p:spPr bwMode="auto">
          <a:xfrm>
            <a:off x="330200" y="1355725"/>
            <a:ext cx="8293100" cy="47466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class Summer {</a:t>
            </a:r>
          </a:p>
          <a:p>
            <a:pPr>
              <a:spcBef>
                <a:spcPct val="0"/>
              </a:spcBef>
              <a:buFontTx/>
              <a:buNone/>
            </a:pPr>
            <a:r>
              <a:rPr lang="en-US" altLang="en-US" sz="1600" b="1">
                <a:latin typeface="Courier New" panose="02070309020205020404" pitchFamily="49" charset="0"/>
              </a:rPr>
              <a:t>    def sumWithDefaults(a, b, c=0) { return a + b + c }</a:t>
            </a:r>
          </a:p>
          <a:p>
            <a:pPr>
              <a:spcBef>
                <a:spcPct val="0"/>
              </a:spcBef>
              <a:buFontTx/>
              <a:buNone/>
            </a:pPr>
            <a:r>
              <a:rPr lang="en-US" altLang="en-US" sz="1600" b="1">
                <a:latin typeface="Courier New" panose="02070309020205020404" pitchFamily="49" charset="0"/>
              </a:rPr>
              <a:t>    </a:t>
            </a:r>
          </a:p>
          <a:p>
            <a:pPr>
              <a:spcBef>
                <a:spcPct val="0"/>
              </a:spcBef>
              <a:buFontTx/>
              <a:buNone/>
            </a:pPr>
            <a:r>
              <a:rPr lang="en-US" altLang="en-US" sz="1600" b="1">
                <a:latin typeface="Courier New" panose="02070309020205020404" pitchFamily="49" charset="0"/>
              </a:rPr>
              <a:t>    def sumWithOptionals(a, b, Object[] optionals) {</a:t>
            </a:r>
          </a:p>
          <a:p>
            <a:pPr>
              <a:spcBef>
                <a:spcPct val="0"/>
              </a:spcBef>
              <a:buFontTx/>
              <a:buNone/>
            </a:pPr>
            <a:r>
              <a:rPr lang="en-US" altLang="en-US" sz="1600" b="1">
                <a:latin typeface="Courier New" panose="02070309020205020404" pitchFamily="49" charset="0"/>
              </a:rPr>
              <a:t>       return a + b + optionals.inject(0) { sum, i -&gt; sum += i }</a:t>
            </a:r>
          </a:p>
          <a:p>
            <a:pPr>
              <a:spcBef>
                <a:spcPct val="0"/>
              </a:spcBef>
              <a:buFontTx/>
              <a:buNone/>
            </a:pPr>
            <a:r>
              <a:rPr lang="en-US" altLang="en-US" sz="1600" b="1">
                <a:latin typeface="Courier New" panose="02070309020205020404" pitchFamily="49" charset="0"/>
              </a:rPr>
              <a:t>    }</a:t>
            </a:r>
          </a:p>
          <a:p>
            <a:pPr>
              <a:spcBef>
                <a:spcPct val="0"/>
              </a:spcBef>
              <a:buFontTx/>
              <a:buNone/>
            </a:pPr>
            <a:r>
              <a:rPr lang="en-US" altLang="en-US" sz="1600" b="1">
                <a:latin typeface="Courier New" panose="02070309020205020404" pitchFamily="49" charset="0"/>
              </a:rPr>
              <a:t>    </a:t>
            </a:r>
          </a:p>
          <a:p>
            <a:pPr>
              <a:spcBef>
                <a:spcPct val="0"/>
              </a:spcBef>
              <a:buFontTx/>
              <a:buNone/>
            </a:pPr>
            <a:r>
              <a:rPr lang="en-US" altLang="en-US" sz="1600" b="1">
                <a:latin typeface="Courier New" panose="02070309020205020404" pitchFamily="49" charset="0"/>
              </a:rPr>
              <a:t>    def sumNamed(Map args) { </a:t>
            </a:r>
          </a:p>
          <a:p>
            <a:pPr>
              <a:spcBef>
                <a:spcPct val="0"/>
              </a:spcBef>
              <a:buFontTx/>
              <a:buNone/>
            </a:pPr>
            <a:r>
              <a:rPr lang="en-US" altLang="en-US" sz="1600" b="1">
                <a:latin typeface="Courier New" panose="02070309020205020404" pitchFamily="49" charset="0"/>
              </a:rPr>
              <a:t>        ['a','b','c'].each{ args.get( it, 0 ) }</a:t>
            </a:r>
          </a:p>
          <a:p>
            <a:pPr>
              <a:spcBef>
                <a:spcPct val="0"/>
              </a:spcBef>
              <a:buFontTx/>
              <a:buNone/>
            </a:pPr>
            <a:r>
              <a:rPr lang="en-US" altLang="en-US" sz="1600" b="1">
                <a:latin typeface="Courier New" panose="02070309020205020404" pitchFamily="49" charset="0"/>
              </a:rPr>
              <a:t>        return args.a + args.b + args.c</a:t>
            </a:r>
          </a:p>
          <a:p>
            <a:pPr>
              <a:spcBef>
                <a:spcPct val="0"/>
              </a:spcBef>
              <a:buFontTx/>
              <a:buNone/>
            </a:pPr>
            <a:r>
              <a:rPr lang="en-US" altLang="en-US" sz="1600" b="1">
                <a:latin typeface="Courier New" panose="02070309020205020404" pitchFamily="49" charset="0"/>
              </a:rPr>
              <a:t>    }</a:t>
            </a:r>
          </a:p>
          <a:p>
            <a:pPr>
              <a:spcBef>
                <a:spcPct val="0"/>
              </a:spcBef>
              <a:buFontTx/>
              <a:buNone/>
            </a:pPr>
            <a:r>
              <a:rPr lang="en-US" altLang="en-US" sz="1600" b="1">
                <a:latin typeface="Courier New" panose="02070309020205020404" pitchFamily="49" charset="0"/>
              </a:rPr>
              <a:t>}</a:t>
            </a:r>
          </a:p>
          <a:p>
            <a:pPr>
              <a:spcBef>
                <a:spcPct val="0"/>
              </a:spcBef>
              <a:buFontTx/>
              <a:buNone/>
            </a:pPr>
            <a:r>
              <a:rPr lang="en-US" altLang="en-US" sz="1600" b="1">
                <a:latin typeface="Courier New" panose="02070309020205020404" pitchFamily="49" charset="0"/>
              </a:rPr>
              <a:t>def summer = new Summer()</a:t>
            </a:r>
          </a:p>
          <a:p>
            <a:pPr>
              <a:spcBef>
                <a:spcPct val="0"/>
              </a:spcBef>
              <a:buFontTx/>
              <a:buNone/>
            </a:pPr>
            <a:r>
              <a:rPr lang="en-US" altLang="en-US" sz="1600" b="1">
                <a:latin typeface="Courier New" panose="02070309020205020404" pitchFamily="49" charset="0"/>
              </a:rPr>
              <a:t>assert 2 == summer.sumWithDefaults(1,1)</a:t>
            </a:r>
          </a:p>
          <a:p>
            <a:pPr>
              <a:spcBef>
                <a:spcPct val="0"/>
              </a:spcBef>
              <a:buFontTx/>
              <a:buNone/>
            </a:pPr>
            <a:r>
              <a:rPr lang="en-US" altLang="en-US" sz="1600" b="1">
                <a:latin typeface="Courier New" panose="02070309020205020404" pitchFamily="49" charset="0"/>
              </a:rPr>
              <a:t>assert 3 == summer.sumWithDefaults(1,1,1)</a:t>
            </a:r>
          </a:p>
          <a:p>
            <a:pPr>
              <a:spcBef>
                <a:spcPct val="0"/>
              </a:spcBef>
              <a:buFontTx/>
              <a:buNone/>
            </a:pPr>
            <a:r>
              <a:rPr lang="en-US" altLang="en-US" sz="1600" b="1">
                <a:latin typeface="Courier New" panose="02070309020205020404" pitchFamily="49" charset="0"/>
              </a:rPr>
              <a:t>assert 2 == summer.sumWithOptionals(1,1)</a:t>
            </a:r>
          </a:p>
          <a:p>
            <a:pPr>
              <a:spcBef>
                <a:spcPct val="0"/>
              </a:spcBef>
              <a:buFontTx/>
              <a:buNone/>
            </a:pPr>
            <a:r>
              <a:rPr lang="en-US" altLang="en-US" sz="1600" b="1">
                <a:latin typeface="Courier New" panose="02070309020205020404" pitchFamily="49" charset="0"/>
              </a:rPr>
              <a:t>assert 3 == summer.sumWithOptionals(1,1,1)</a:t>
            </a:r>
          </a:p>
          <a:p>
            <a:pPr>
              <a:spcBef>
                <a:spcPct val="0"/>
              </a:spcBef>
              <a:buFontTx/>
              <a:buNone/>
            </a:pPr>
            <a:r>
              <a:rPr lang="en-US" altLang="en-US" sz="1600" b="1">
                <a:latin typeface="Courier New" panose="02070309020205020404" pitchFamily="49" charset="0"/>
              </a:rPr>
              <a:t>assert 2 == summer.sumNamed(a:1, b:1)</a:t>
            </a:r>
          </a:p>
          <a:p>
            <a:pPr>
              <a:spcBef>
                <a:spcPct val="0"/>
              </a:spcBef>
              <a:buFontTx/>
              <a:buNone/>
            </a:pPr>
            <a:r>
              <a:rPr lang="en-US" altLang="en-US" sz="1600" b="1">
                <a:latin typeface="Courier New" panose="02070309020205020404" pitchFamily="49" charset="0"/>
              </a:rPr>
              <a:t>assert 1 == summer.sumNamed(c:1)</a:t>
            </a:r>
          </a:p>
        </p:txBody>
      </p:sp>
    </p:spTree>
    <p:extLst>
      <p:ext uri="{BB962C8B-B14F-4D97-AF65-F5344CB8AC3E}">
        <p14:creationId xmlns:p14="http://schemas.microsoft.com/office/powerpoint/2010/main" val="7977570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5" name="Rectangle 3">
            <a:extLst>
              <a:ext uri="{FF2B5EF4-FFF2-40B4-BE49-F238E27FC236}">
                <a16:creationId xmlns:a16="http://schemas.microsoft.com/office/drawing/2014/main" id="{AF197206-9CC3-487A-9209-64A19ADA8A80}"/>
              </a:ext>
            </a:extLst>
          </p:cNvPr>
          <p:cNvSpPr>
            <a:spLocks noGrp="1" noChangeArrowheads="1"/>
          </p:cNvSpPr>
          <p:nvPr>
            <p:ph sz="quarter" idx="12"/>
          </p:nvPr>
        </p:nvSpPr>
        <p:spPr/>
        <p:txBody>
          <a:bodyPr>
            <a:normAutofit/>
          </a:bodyPr>
          <a:lstStyle/>
          <a:p>
            <a:pPr eaLnBrk="1" hangingPunct="1"/>
            <a:r>
              <a:rPr lang="en-US" altLang="en-US"/>
              <a:t>The ?. operator can be used to safely dereference member variables without worring about null pointer exceptions.</a:t>
            </a:r>
          </a:p>
          <a:p>
            <a:pPr eaLnBrk="1" hangingPunct="1"/>
            <a:r>
              <a:rPr lang="en-US" altLang="en-US"/>
              <a:t>When the reference before that operator is a null reference, the evaluation of the current expression stops and null is returned.</a:t>
            </a:r>
          </a:p>
        </p:txBody>
      </p:sp>
      <p:sp>
        <p:nvSpPr>
          <p:cNvPr id="107524" name="Rectangle 2">
            <a:extLst>
              <a:ext uri="{FF2B5EF4-FFF2-40B4-BE49-F238E27FC236}">
                <a16:creationId xmlns:a16="http://schemas.microsoft.com/office/drawing/2014/main" id="{3250F7F6-35E9-4691-9A7D-451FA437D989}"/>
              </a:ext>
            </a:extLst>
          </p:cNvPr>
          <p:cNvSpPr>
            <a:spLocks noGrp="1" noChangeArrowheads="1"/>
          </p:cNvSpPr>
          <p:nvPr>
            <p:ph type="title"/>
          </p:nvPr>
        </p:nvSpPr>
        <p:spPr/>
        <p:txBody>
          <a:bodyPr/>
          <a:lstStyle/>
          <a:p>
            <a:pPr eaLnBrk="1" hangingPunct="1"/>
            <a:r>
              <a:rPr lang="en-US" altLang="en-US"/>
              <a:t>Safe Dereferencing</a:t>
            </a:r>
          </a:p>
        </p:txBody>
      </p:sp>
      <p:sp>
        <p:nvSpPr>
          <p:cNvPr id="107526" name="Rectangle 5">
            <a:extLst>
              <a:ext uri="{FF2B5EF4-FFF2-40B4-BE49-F238E27FC236}">
                <a16:creationId xmlns:a16="http://schemas.microsoft.com/office/drawing/2014/main" id="{27DB391A-FB2A-4898-B9F4-FE19A0EF2509}"/>
              </a:ext>
            </a:extLst>
          </p:cNvPr>
          <p:cNvSpPr>
            <a:spLocks noChangeArrowheads="1"/>
          </p:cNvSpPr>
          <p:nvPr/>
        </p:nvSpPr>
        <p:spPr bwMode="auto">
          <a:xfrm>
            <a:off x="602211" y="4227651"/>
            <a:ext cx="8293100" cy="20574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def map = [a:[b:[c:1]]]</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Normal . operator</a:t>
            </a:r>
          </a:p>
          <a:p>
            <a:pPr>
              <a:spcBef>
                <a:spcPct val="0"/>
              </a:spcBef>
              <a:buFontTx/>
              <a:buNone/>
            </a:pPr>
            <a:r>
              <a:rPr lang="en-US" altLang="en-US" sz="1600" b="1">
                <a:latin typeface="Courier New" panose="02070309020205020404" pitchFamily="49" charset="0"/>
              </a:rPr>
              <a:t>assert map.a.b.c == 1</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Safe dereferencing</a:t>
            </a:r>
          </a:p>
          <a:p>
            <a:pPr>
              <a:spcBef>
                <a:spcPct val="0"/>
              </a:spcBef>
              <a:buFontTx/>
              <a:buNone/>
            </a:pPr>
            <a:r>
              <a:rPr lang="en-US" altLang="en-US" sz="1600" b="1">
                <a:latin typeface="Courier New" panose="02070309020205020404" pitchFamily="49" charset="0"/>
              </a:rPr>
              <a:t>assert map?.a?.x?.c == null</a:t>
            </a: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3" name="Rectangle 3">
            <a:extLst>
              <a:ext uri="{FF2B5EF4-FFF2-40B4-BE49-F238E27FC236}">
                <a16:creationId xmlns:a16="http://schemas.microsoft.com/office/drawing/2014/main" id="{91BA786D-D6C0-4883-B330-FC2AC221E7CD}"/>
              </a:ext>
            </a:extLst>
          </p:cNvPr>
          <p:cNvSpPr>
            <a:spLocks noGrp="1" noChangeArrowheads="1"/>
          </p:cNvSpPr>
          <p:nvPr>
            <p:ph sz="quarter" idx="12"/>
          </p:nvPr>
        </p:nvSpPr>
        <p:spPr/>
        <p:txBody>
          <a:bodyPr/>
          <a:lstStyle/>
          <a:p>
            <a:pPr eaLnBrk="1" hangingPunct="1"/>
            <a:r>
              <a:rPr lang="en-US" altLang="en-US"/>
              <a:t>Public by default</a:t>
            </a:r>
          </a:p>
          <a:p>
            <a:pPr eaLnBrk="1" hangingPunct="1"/>
            <a:r>
              <a:rPr lang="en-US" altLang="en-US"/>
              <a:t>If implicit can construct in 2 ways</a:t>
            </a:r>
          </a:p>
          <a:p>
            <a:pPr lvl="1" eaLnBrk="1" hangingPunct="1"/>
            <a:r>
              <a:rPr lang="en-US" altLang="en-US"/>
              <a:t>Empty constructor</a:t>
            </a:r>
          </a:p>
          <a:p>
            <a:pPr lvl="1" eaLnBrk="1" hangingPunct="1"/>
            <a:r>
              <a:rPr lang="en-US" altLang="en-US"/>
              <a:t>Named params</a:t>
            </a:r>
          </a:p>
          <a:p>
            <a:pPr eaLnBrk="1" hangingPunct="1"/>
            <a:r>
              <a:rPr lang="en-US" altLang="en-US"/>
              <a:t>If explicit can construct in 3 ways</a:t>
            </a:r>
          </a:p>
          <a:p>
            <a:pPr lvl="1" eaLnBrk="1" hangingPunct="1"/>
            <a:r>
              <a:rPr lang="en-US" altLang="en-US"/>
              <a:t>Traditional Java</a:t>
            </a:r>
          </a:p>
          <a:p>
            <a:pPr lvl="1" eaLnBrk="1" hangingPunct="1"/>
            <a:r>
              <a:rPr lang="en-US" altLang="en-US"/>
              <a:t>Using as keyword</a:t>
            </a:r>
          </a:p>
          <a:p>
            <a:pPr lvl="1" eaLnBrk="1" hangingPunct="1"/>
            <a:r>
              <a:rPr lang="en-US" altLang="en-US"/>
              <a:t>Implicit type conversion</a:t>
            </a:r>
          </a:p>
          <a:p>
            <a:pPr eaLnBrk="1" hangingPunct="1"/>
            <a:endParaRPr lang="en-US" altLang="en-US"/>
          </a:p>
          <a:p>
            <a:pPr eaLnBrk="1" hangingPunct="1"/>
            <a:endParaRPr lang="en-US" altLang="en-US"/>
          </a:p>
        </p:txBody>
      </p:sp>
      <p:sp>
        <p:nvSpPr>
          <p:cNvPr id="109572" name="Rectangle 2">
            <a:extLst>
              <a:ext uri="{FF2B5EF4-FFF2-40B4-BE49-F238E27FC236}">
                <a16:creationId xmlns:a16="http://schemas.microsoft.com/office/drawing/2014/main" id="{34DF8706-67BD-45C1-A31D-7A4C4752CF18}"/>
              </a:ext>
            </a:extLst>
          </p:cNvPr>
          <p:cNvSpPr>
            <a:spLocks noGrp="1" noChangeArrowheads="1"/>
          </p:cNvSpPr>
          <p:nvPr>
            <p:ph type="title"/>
          </p:nvPr>
        </p:nvSpPr>
        <p:spPr/>
        <p:txBody>
          <a:bodyPr/>
          <a:lstStyle/>
          <a:p>
            <a:pPr eaLnBrk="1" hangingPunct="1"/>
            <a:r>
              <a:rPr lang="en-US" altLang="en-US"/>
              <a:t>Constructors</a:t>
            </a:r>
          </a:p>
        </p:txBody>
      </p:sp>
      <p:sp>
        <p:nvSpPr>
          <p:cNvPr id="109574" name="Rectangle 4">
            <a:extLst>
              <a:ext uri="{FF2B5EF4-FFF2-40B4-BE49-F238E27FC236}">
                <a16:creationId xmlns:a16="http://schemas.microsoft.com/office/drawing/2014/main" id="{3DA7A060-B718-4FB2-B8B1-5D22F40C06B9}"/>
              </a:ext>
            </a:extLst>
          </p:cNvPr>
          <p:cNvSpPr>
            <a:spLocks noChangeArrowheads="1"/>
          </p:cNvSpPr>
          <p:nvPr/>
        </p:nvSpPr>
        <p:spPr bwMode="auto">
          <a:xfrm>
            <a:off x="4076700" y="1355725"/>
            <a:ext cx="4635500" cy="159067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400" b="1">
                <a:latin typeface="Courier New" panose="02070309020205020404" pitchFamily="49" charset="0"/>
              </a:rPr>
              <a:t>emp = new Employee()</a:t>
            </a:r>
          </a:p>
          <a:p>
            <a:pPr>
              <a:spcBef>
                <a:spcPct val="0"/>
              </a:spcBef>
              <a:buFontTx/>
              <a:buNone/>
            </a:pPr>
            <a:r>
              <a:rPr lang="en-US" altLang="en-US" sz="1400" b="1">
                <a:latin typeface="Courier New" panose="02070309020205020404" pitchFamily="49" charset="0"/>
              </a:rPr>
              <a:t>emp = new Employee(name: 'Bob', age: 32)</a:t>
            </a:r>
          </a:p>
          <a:p>
            <a:pPr>
              <a:spcBef>
                <a:spcPct val="0"/>
              </a:spcBef>
              <a:buFontTx/>
              <a:buNone/>
            </a:pPr>
            <a:endParaRPr lang="en-US" altLang="en-US" sz="1400" b="1">
              <a:latin typeface="Courier New" panose="02070309020205020404" pitchFamily="49" charset="0"/>
            </a:endParaRPr>
          </a:p>
          <a:p>
            <a:pPr>
              <a:spcBef>
                <a:spcPct val="0"/>
              </a:spcBef>
              <a:buFontTx/>
              <a:buNone/>
            </a:pPr>
            <a:r>
              <a:rPr lang="en-US" altLang="en-US" sz="1400" b="1">
                <a:latin typeface="Courier New" panose="02070309020205020404" pitchFamily="49" charset="0"/>
              </a:rPr>
              <a:t>class Employee {</a:t>
            </a:r>
          </a:p>
          <a:p>
            <a:pPr>
              <a:spcBef>
                <a:spcPct val="0"/>
              </a:spcBef>
              <a:buFontTx/>
              <a:buNone/>
            </a:pPr>
            <a:r>
              <a:rPr lang="en-US" altLang="en-US" sz="1400" b="1">
                <a:latin typeface="Courier New" panose="02070309020205020404" pitchFamily="49" charset="0"/>
              </a:rPr>
              <a:t>   def name</a:t>
            </a:r>
          </a:p>
          <a:p>
            <a:pPr>
              <a:spcBef>
                <a:spcPct val="0"/>
              </a:spcBef>
              <a:buFontTx/>
              <a:buNone/>
            </a:pPr>
            <a:r>
              <a:rPr lang="en-US" altLang="en-US" sz="1400" b="1">
                <a:latin typeface="Courier New" panose="02070309020205020404" pitchFamily="49" charset="0"/>
              </a:rPr>
              <a:t>   def age</a:t>
            </a:r>
          </a:p>
          <a:p>
            <a:pPr>
              <a:spcBef>
                <a:spcPct val="0"/>
              </a:spcBef>
              <a:buFontTx/>
              <a:buNone/>
            </a:pPr>
            <a:r>
              <a:rPr lang="en-US" altLang="en-US" sz="1400" b="1">
                <a:latin typeface="Courier New" panose="02070309020205020404" pitchFamily="49" charset="0"/>
              </a:rPr>
              <a:t>}</a:t>
            </a:r>
          </a:p>
        </p:txBody>
      </p:sp>
      <p:sp>
        <p:nvSpPr>
          <p:cNvPr id="109575" name="Line 5">
            <a:extLst>
              <a:ext uri="{FF2B5EF4-FFF2-40B4-BE49-F238E27FC236}">
                <a16:creationId xmlns:a16="http://schemas.microsoft.com/office/drawing/2014/main" id="{469CE620-B475-450F-98BE-02BC108400F9}"/>
              </a:ext>
            </a:extLst>
          </p:cNvPr>
          <p:cNvSpPr>
            <a:spLocks noChangeShapeType="1"/>
          </p:cNvSpPr>
          <p:nvPr/>
        </p:nvSpPr>
        <p:spPr bwMode="auto">
          <a:xfrm flipV="1">
            <a:off x="3467100" y="2362200"/>
            <a:ext cx="482600" cy="127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9576" name="Rectangle 6">
            <a:extLst>
              <a:ext uri="{FF2B5EF4-FFF2-40B4-BE49-F238E27FC236}">
                <a16:creationId xmlns:a16="http://schemas.microsoft.com/office/drawing/2014/main" id="{EC08556B-29BB-44CD-B894-9E9503EABCC4}"/>
              </a:ext>
            </a:extLst>
          </p:cNvPr>
          <p:cNvSpPr>
            <a:spLocks noChangeArrowheads="1"/>
          </p:cNvSpPr>
          <p:nvPr/>
        </p:nvSpPr>
        <p:spPr bwMode="auto">
          <a:xfrm>
            <a:off x="4051300" y="3209925"/>
            <a:ext cx="4610100" cy="24733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400" b="1">
                <a:latin typeface="Courier New" panose="02070309020205020404" pitchFamily="49" charset="0"/>
              </a:rPr>
              <a:t>emp = new Employee('Bob', 32)</a:t>
            </a:r>
          </a:p>
          <a:p>
            <a:pPr>
              <a:spcBef>
                <a:spcPct val="0"/>
              </a:spcBef>
              <a:buFontTx/>
              <a:buNone/>
            </a:pPr>
            <a:r>
              <a:rPr lang="en-US" altLang="en-US" sz="1400" b="1">
                <a:latin typeface="Courier New" panose="02070309020205020404" pitchFamily="49" charset="0"/>
              </a:rPr>
              <a:t>emp2 = ['Joe', 41] as Employee</a:t>
            </a:r>
          </a:p>
          <a:p>
            <a:pPr>
              <a:spcBef>
                <a:spcPct val="0"/>
              </a:spcBef>
              <a:buFontTx/>
              <a:buNone/>
            </a:pPr>
            <a:r>
              <a:rPr lang="en-US" altLang="en-US" sz="1400" b="1">
                <a:latin typeface="Courier New" panose="02070309020205020404" pitchFamily="49" charset="0"/>
              </a:rPr>
              <a:t>Employee emp3 = ['Tom', 50]</a:t>
            </a:r>
          </a:p>
          <a:p>
            <a:pPr>
              <a:spcBef>
                <a:spcPct val="0"/>
              </a:spcBef>
              <a:buFontTx/>
              <a:buNone/>
            </a:pPr>
            <a:endParaRPr lang="en-US" altLang="en-US" sz="1400" b="1">
              <a:latin typeface="Courier New" panose="02070309020205020404" pitchFamily="49" charset="0"/>
            </a:endParaRPr>
          </a:p>
          <a:p>
            <a:pPr>
              <a:spcBef>
                <a:spcPct val="0"/>
              </a:spcBef>
              <a:buFontTx/>
              <a:buNone/>
            </a:pPr>
            <a:r>
              <a:rPr lang="en-US" altLang="en-US" sz="1400" b="1">
                <a:latin typeface="Courier New" panose="02070309020205020404" pitchFamily="49" charset="0"/>
              </a:rPr>
              <a:t>class Employee {</a:t>
            </a:r>
          </a:p>
          <a:p>
            <a:pPr>
              <a:spcBef>
                <a:spcPct val="0"/>
              </a:spcBef>
              <a:buFontTx/>
              <a:buNone/>
            </a:pPr>
            <a:r>
              <a:rPr lang="en-US" altLang="en-US" sz="1400" b="1">
                <a:latin typeface="Courier New" panose="02070309020205020404" pitchFamily="49" charset="0"/>
              </a:rPr>
              <a:t>   Employee(name, age) { </a:t>
            </a:r>
          </a:p>
          <a:p>
            <a:pPr>
              <a:spcBef>
                <a:spcPct val="0"/>
              </a:spcBef>
              <a:buFontTx/>
              <a:buNone/>
            </a:pPr>
            <a:r>
              <a:rPr lang="en-US" altLang="en-US" sz="1400" b="1">
                <a:latin typeface="Courier New" panose="02070309020205020404" pitchFamily="49" charset="0"/>
              </a:rPr>
              <a:t>    this.name = name; this.age = age </a:t>
            </a:r>
          </a:p>
          <a:p>
            <a:pPr>
              <a:spcBef>
                <a:spcPct val="0"/>
              </a:spcBef>
              <a:buFontTx/>
              <a:buNone/>
            </a:pPr>
            <a:r>
              <a:rPr lang="en-US" altLang="en-US" sz="1400" b="1">
                <a:latin typeface="Courier New" panose="02070309020205020404" pitchFamily="49" charset="0"/>
              </a:rPr>
              <a:t>   }</a:t>
            </a:r>
          </a:p>
          <a:p>
            <a:pPr>
              <a:spcBef>
                <a:spcPct val="0"/>
              </a:spcBef>
              <a:buFontTx/>
              <a:buNone/>
            </a:pPr>
            <a:r>
              <a:rPr lang="en-US" altLang="en-US" sz="1400" b="1">
                <a:latin typeface="Courier New" panose="02070309020205020404" pitchFamily="49" charset="0"/>
              </a:rPr>
              <a:t>   def name</a:t>
            </a:r>
          </a:p>
          <a:p>
            <a:pPr>
              <a:spcBef>
                <a:spcPct val="0"/>
              </a:spcBef>
              <a:buFontTx/>
              <a:buNone/>
            </a:pPr>
            <a:r>
              <a:rPr lang="en-US" altLang="en-US" sz="1400" b="1">
                <a:latin typeface="Courier New" panose="02070309020205020404" pitchFamily="49" charset="0"/>
              </a:rPr>
              <a:t>   def age</a:t>
            </a:r>
          </a:p>
          <a:p>
            <a:pPr>
              <a:spcBef>
                <a:spcPct val="0"/>
              </a:spcBef>
              <a:buFontTx/>
              <a:buNone/>
            </a:pPr>
            <a:r>
              <a:rPr lang="en-US" altLang="en-US" sz="1600" b="1">
                <a:latin typeface="Courier New" panose="02070309020205020404" pitchFamily="49" charset="0"/>
              </a:rPr>
              <a:t>}</a:t>
            </a:r>
          </a:p>
        </p:txBody>
      </p:sp>
      <p:sp>
        <p:nvSpPr>
          <p:cNvPr id="109577" name="Line 7">
            <a:extLst>
              <a:ext uri="{FF2B5EF4-FFF2-40B4-BE49-F238E27FC236}">
                <a16:creationId xmlns:a16="http://schemas.microsoft.com/office/drawing/2014/main" id="{C5E473AE-0D23-40BA-AC2F-3A556131F2B3}"/>
              </a:ext>
            </a:extLst>
          </p:cNvPr>
          <p:cNvSpPr>
            <a:spLocks noChangeShapeType="1"/>
          </p:cNvSpPr>
          <p:nvPr/>
        </p:nvSpPr>
        <p:spPr bwMode="auto">
          <a:xfrm>
            <a:off x="3289300" y="4013200"/>
            <a:ext cx="7112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Rectangle 2">
            <a:extLst>
              <a:ext uri="{FF2B5EF4-FFF2-40B4-BE49-F238E27FC236}">
                <a16:creationId xmlns:a16="http://schemas.microsoft.com/office/drawing/2014/main" id="{34DF8706-67BD-45C1-A31D-7A4C4752CF18}"/>
              </a:ext>
            </a:extLst>
          </p:cNvPr>
          <p:cNvSpPr>
            <a:spLocks noGrp="1" noChangeArrowheads="1"/>
          </p:cNvSpPr>
          <p:nvPr>
            <p:ph type="title"/>
          </p:nvPr>
        </p:nvSpPr>
        <p:spPr/>
        <p:txBody>
          <a:bodyPr/>
          <a:lstStyle/>
          <a:p>
            <a:pPr eaLnBrk="1" hangingPunct="1"/>
            <a:r>
              <a:rPr lang="en-US" altLang="en-US"/>
              <a:t>Constructors</a:t>
            </a:r>
          </a:p>
        </p:txBody>
      </p:sp>
      <p:pic>
        <p:nvPicPr>
          <p:cNvPr id="5" name="Picture 4">
            <a:extLst>
              <a:ext uri="{FF2B5EF4-FFF2-40B4-BE49-F238E27FC236}">
                <a16:creationId xmlns:a16="http://schemas.microsoft.com/office/drawing/2014/main" id="{007F062C-E3FB-4531-9671-EFB5CCAE6142}"/>
              </a:ext>
            </a:extLst>
          </p:cNvPr>
          <p:cNvPicPr>
            <a:picLocks noChangeAspect="1"/>
          </p:cNvPicPr>
          <p:nvPr/>
        </p:nvPicPr>
        <p:blipFill rotWithShape="1">
          <a:blip r:embed="rId3"/>
          <a:srcRect l="36327" t="33039" r="24490" b="40445"/>
          <a:stretch/>
        </p:blipFill>
        <p:spPr>
          <a:xfrm>
            <a:off x="111968" y="1767260"/>
            <a:ext cx="8730777" cy="3323479"/>
          </a:xfrm>
          <a:prstGeom prst="rect">
            <a:avLst/>
          </a:prstGeom>
        </p:spPr>
      </p:pic>
    </p:spTree>
    <p:extLst>
      <p:ext uri="{BB962C8B-B14F-4D97-AF65-F5344CB8AC3E}">
        <p14:creationId xmlns:p14="http://schemas.microsoft.com/office/powerpoint/2010/main" val="23233950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1" name="Rectangle 3">
            <a:extLst>
              <a:ext uri="{FF2B5EF4-FFF2-40B4-BE49-F238E27FC236}">
                <a16:creationId xmlns:a16="http://schemas.microsoft.com/office/drawing/2014/main" id="{17A228CB-9109-400A-A37F-2A23936588E0}"/>
              </a:ext>
            </a:extLst>
          </p:cNvPr>
          <p:cNvSpPr>
            <a:spLocks noGrp="1" noChangeArrowheads="1"/>
          </p:cNvSpPr>
          <p:nvPr>
            <p:ph sz="quarter" idx="12"/>
          </p:nvPr>
        </p:nvSpPr>
        <p:spPr/>
        <p:txBody>
          <a:bodyPr>
            <a:normAutofit fontScale="92500"/>
          </a:bodyPr>
          <a:lstStyle/>
          <a:p>
            <a:pPr eaLnBrk="1" hangingPunct="1"/>
            <a:r>
              <a:rPr lang="en-US" altLang="en-US"/>
              <a:t>If a .groovy file  contains no class, it becomes a class of type Script using the filename as the class name. main automatically added.</a:t>
            </a:r>
          </a:p>
          <a:p>
            <a:pPr eaLnBrk="1" hangingPunct="1"/>
            <a:r>
              <a:rPr lang="en-US" altLang="en-US"/>
              <a:t>If it contains exactly one class with same name as file, then 1 to 1 relationship as in Java.</a:t>
            </a:r>
          </a:p>
          <a:p>
            <a:pPr eaLnBrk="1" hangingPunct="1"/>
            <a:r>
              <a:rPr lang="en-US" altLang="en-US"/>
              <a:t>Can contain multiple classes of any visibility</a:t>
            </a:r>
          </a:p>
          <a:p>
            <a:pPr eaLnBrk="1" hangingPunct="1"/>
            <a:r>
              <a:rPr lang="en-US" altLang="en-US"/>
              <a:t>Can mix scripting code and classes. No need to worry about ordering. Classes can be referenced before declared.</a:t>
            </a:r>
          </a:p>
          <a:p>
            <a:pPr eaLnBrk="1" hangingPunct="1"/>
            <a:r>
              <a:rPr lang="en-US" altLang="en-US"/>
              <a:t>Groovy classloader will search for .groovy files on the classpath. Will only find classes where name matches file.</a:t>
            </a:r>
          </a:p>
          <a:p>
            <a:pPr eaLnBrk="1" hangingPunct="1"/>
            <a:endParaRPr lang="en-US" altLang="en-US"/>
          </a:p>
          <a:p>
            <a:pPr eaLnBrk="1" hangingPunct="1"/>
            <a:endParaRPr lang="en-US" altLang="en-US"/>
          </a:p>
        </p:txBody>
      </p:sp>
      <p:sp>
        <p:nvSpPr>
          <p:cNvPr id="111620" name="Rectangle 2">
            <a:extLst>
              <a:ext uri="{FF2B5EF4-FFF2-40B4-BE49-F238E27FC236}">
                <a16:creationId xmlns:a16="http://schemas.microsoft.com/office/drawing/2014/main" id="{3252F91C-C7BA-408F-8F35-637D08FD7A2C}"/>
              </a:ext>
            </a:extLst>
          </p:cNvPr>
          <p:cNvSpPr>
            <a:spLocks noGrp="1" noChangeArrowheads="1"/>
          </p:cNvSpPr>
          <p:nvPr>
            <p:ph type="title"/>
          </p:nvPr>
        </p:nvSpPr>
        <p:spPr/>
        <p:txBody>
          <a:bodyPr/>
          <a:lstStyle/>
          <a:p>
            <a:pPr eaLnBrk="1" hangingPunct="1"/>
            <a:r>
              <a:rPr lang="en-US" altLang="en-US"/>
              <a:t>.groovy Files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9" name="Rectangle 3">
            <a:extLst>
              <a:ext uri="{FF2B5EF4-FFF2-40B4-BE49-F238E27FC236}">
                <a16:creationId xmlns:a16="http://schemas.microsoft.com/office/drawing/2014/main" id="{CA7163D1-11D4-48EC-8A51-7A9679400623}"/>
              </a:ext>
            </a:extLst>
          </p:cNvPr>
          <p:cNvSpPr>
            <a:spLocks noGrp="1" noChangeArrowheads="1"/>
          </p:cNvSpPr>
          <p:nvPr>
            <p:ph sz="quarter" idx="12"/>
          </p:nvPr>
        </p:nvSpPr>
        <p:spPr/>
        <p:txBody>
          <a:bodyPr/>
          <a:lstStyle/>
          <a:p>
            <a:pPr eaLnBrk="1" hangingPunct="1"/>
            <a:r>
              <a:rPr lang="en-US" altLang="en-US"/>
              <a:t>By default groovy imports the following packages into all .groovy files</a:t>
            </a:r>
          </a:p>
          <a:p>
            <a:pPr lvl="1" eaLnBrk="1" hangingPunct="1"/>
            <a:r>
              <a:rPr lang="en-US" altLang="en-US" sz="1400"/>
              <a:t>import java.lang.*	</a:t>
            </a:r>
          </a:p>
          <a:p>
            <a:pPr lvl="1" eaLnBrk="1" hangingPunct="1"/>
            <a:r>
              <a:rPr lang="en-US" altLang="en-US" sz="1400"/>
              <a:t>import java.util.*</a:t>
            </a:r>
          </a:p>
          <a:p>
            <a:pPr lvl="1" eaLnBrk="1" hangingPunct="1"/>
            <a:r>
              <a:rPr lang="en-US" altLang="en-US" sz="1400"/>
              <a:t>import java.io.*</a:t>
            </a:r>
          </a:p>
          <a:p>
            <a:pPr lvl="1" eaLnBrk="1" hangingPunct="1"/>
            <a:r>
              <a:rPr lang="en-US" altLang="en-US" sz="1400"/>
              <a:t>import java.net.*</a:t>
            </a:r>
          </a:p>
          <a:p>
            <a:pPr lvl="1" eaLnBrk="1" hangingPunct="1"/>
            <a:r>
              <a:rPr lang="en-US" altLang="en-US" sz="1400"/>
              <a:t>import groovy.lang.*</a:t>
            </a:r>
          </a:p>
          <a:p>
            <a:pPr lvl="1" eaLnBrk="1" hangingPunct="1"/>
            <a:r>
              <a:rPr lang="en-US" altLang="en-US" sz="1400"/>
              <a:t>import groovy.util.*</a:t>
            </a:r>
          </a:p>
          <a:p>
            <a:pPr lvl="1" eaLnBrk="1" hangingPunct="1"/>
            <a:r>
              <a:rPr lang="en-US" altLang="en-US" sz="1400"/>
              <a:t>import java.math.BigInteger</a:t>
            </a:r>
          </a:p>
          <a:p>
            <a:pPr lvl="1" eaLnBrk="1" hangingPunct="1"/>
            <a:r>
              <a:rPr lang="en-US" altLang="en-US" sz="1400"/>
              <a:t>import java.math.BigDecimal</a:t>
            </a:r>
          </a:p>
          <a:p>
            <a:pPr eaLnBrk="1" hangingPunct="1"/>
            <a:r>
              <a:rPr lang="en-US" altLang="en-US"/>
              <a:t>Import can be used for 'type aliasing' using as keyword</a:t>
            </a:r>
          </a:p>
          <a:p>
            <a:pPr eaLnBrk="1" hangingPunct="1">
              <a:buFontTx/>
              <a:buNone/>
            </a:pPr>
            <a:endParaRPr lang="en-US" altLang="en-US"/>
          </a:p>
        </p:txBody>
      </p:sp>
      <p:sp>
        <p:nvSpPr>
          <p:cNvPr id="113668" name="Rectangle 2">
            <a:extLst>
              <a:ext uri="{FF2B5EF4-FFF2-40B4-BE49-F238E27FC236}">
                <a16:creationId xmlns:a16="http://schemas.microsoft.com/office/drawing/2014/main" id="{EE1D8BCF-A386-49FA-B142-DF31143B9323}"/>
              </a:ext>
            </a:extLst>
          </p:cNvPr>
          <p:cNvSpPr>
            <a:spLocks noGrp="1" noChangeArrowheads="1"/>
          </p:cNvSpPr>
          <p:nvPr>
            <p:ph type="title"/>
          </p:nvPr>
        </p:nvSpPr>
        <p:spPr/>
        <p:txBody>
          <a:bodyPr/>
          <a:lstStyle/>
          <a:p>
            <a:pPr eaLnBrk="1" hangingPunct="1"/>
            <a:r>
              <a:rPr lang="en-US" altLang="en-US"/>
              <a:t>Imports</a:t>
            </a:r>
          </a:p>
        </p:txBody>
      </p:sp>
      <p:sp>
        <p:nvSpPr>
          <p:cNvPr id="113670" name="Rectangle 5">
            <a:extLst>
              <a:ext uri="{FF2B5EF4-FFF2-40B4-BE49-F238E27FC236}">
                <a16:creationId xmlns:a16="http://schemas.microsoft.com/office/drawing/2014/main" id="{CB76B95A-4B4A-4776-A034-E8CC55044DCE}"/>
              </a:ext>
            </a:extLst>
          </p:cNvPr>
          <p:cNvSpPr>
            <a:spLocks noChangeArrowheads="1"/>
          </p:cNvSpPr>
          <p:nvPr/>
        </p:nvSpPr>
        <p:spPr bwMode="auto">
          <a:xfrm>
            <a:off x="3327400" y="5521325"/>
            <a:ext cx="4864100" cy="34607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import thirdparty.Element as Element2</a:t>
            </a:r>
            <a:endParaRPr lang="en-US" altLang="en-US" sz="1800" b="1">
              <a:latin typeface="Courier New" panose="02070309020205020404" pitchFamily="49" charset="0"/>
            </a:endParaRPr>
          </a:p>
        </p:txBody>
      </p:sp>
      <p:sp>
        <p:nvSpPr>
          <p:cNvPr id="113671" name="Line 6">
            <a:extLst>
              <a:ext uri="{FF2B5EF4-FFF2-40B4-BE49-F238E27FC236}">
                <a16:creationId xmlns:a16="http://schemas.microsoft.com/office/drawing/2014/main" id="{204DD139-561C-4015-B5E8-1C66598C3C73}"/>
              </a:ext>
            </a:extLst>
          </p:cNvPr>
          <p:cNvSpPr>
            <a:spLocks noChangeShapeType="1"/>
          </p:cNvSpPr>
          <p:nvPr/>
        </p:nvSpPr>
        <p:spPr bwMode="auto">
          <a:xfrm>
            <a:off x="2298700" y="5346700"/>
            <a:ext cx="76200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7" name="Rectangle 3">
            <a:extLst>
              <a:ext uri="{FF2B5EF4-FFF2-40B4-BE49-F238E27FC236}">
                <a16:creationId xmlns:a16="http://schemas.microsoft.com/office/drawing/2014/main" id="{67CACC72-321F-483C-AA1C-71C6C9689867}"/>
              </a:ext>
            </a:extLst>
          </p:cNvPr>
          <p:cNvSpPr>
            <a:spLocks noGrp="1" noChangeArrowheads="1"/>
          </p:cNvSpPr>
          <p:nvPr>
            <p:ph sz="quarter" idx="12"/>
          </p:nvPr>
        </p:nvSpPr>
        <p:spPr/>
        <p:txBody>
          <a:bodyPr/>
          <a:lstStyle/>
          <a:p>
            <a:pPr eaLnBrk="1" hangingPunct="1"/>
            <a:r>
              <a:rPr lang="en-US" altLang="en-US"/>
              <a:t>Groovy takes dynamic type of arguments into account when resolving methods. Java uses static type.</a:t>
            </a:r>
          </a:p>
        </p:txBody>
      </p:sp>
      <p:sp>
        <p:nvSpPr>
          <p:cNvPr id="115716" name="Rectangle 2">
            <a:extLst>
              <a:ext uri="{FF2B5EF4-FFF2-40B4-BE49-F238E27FC236}">
                <a16:creationId xmlns:a16="http://schemas.microsoft.com/office/drawing/2014/main" id="{12E789A0-A6F7-45AB-B3BD-4109285A7144}"/>
              </a:ext>
            </a:extLst>
          </p:cNvPr>
          <p:cNvSpPr>
            <a:spLocks noGrp="1" noChangeArrowheads="1"/>
          </p:cNvSpPr>
          <p:nvPr>
            <p:ph type="title"/>
          </p:nvPr>
        </p:nvSpPr>
        <p:spPr/>
        <p:txBody>
          <a:bodyPr/>
          <a:lstStyle/>
          <a:p>
            <a:pPr eaLnBrk="1" hangingPunct="1"/>
            <a:r>
              <a:rPr lang="en-US" altLang="en-US"/>
              <a:t>Multimethods</a:t>
            </a:r>
          </a:p>
        </p:txBody>
      </p:sp>
      <p:sp>
        <p:nvSpPr>
          <p:cNvPr id="115718" name="Rectangle 5">
            <a:extLst>
              <a:ext uri="{FF2B5EF4-FFF2-40B4-BE49-F238E27FC236}">
                <a16:creationId xmlns:a16="http://schemas.microsoft.com/office/drawing/2014/main" id="{94030F89-F0C3-401D-B87F-8D6E4CA1D76D}"/>
              </a:ext>
            </a:extLst>
          </p:cNvPr>
          <p:cNvSpPr>
            <a:spLocks noChangeArrowheads="1"/>
          </p:cNvSpPr>
          <p:nvPr/>
        </p:nvSpPr>
        <p:spPr bwMode="auto">
          <a:xfrm>
            <a:off x="508000" y="2968625"/>
            <a:ext cx="7835900" cy="2576513"/>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def oracle(Object o) { return 'object' }</a:t>
            </a:r>
          </a:p>
          <a:p>
            <a:pPr>
              <a:spcBef>
                <a:spcPct val="0"/>
              </a:spcBef>
              <a:buFontTx/>
              <a:buNone/>
            </a:pPr>
            <a:r>
              <a:rPr lang="en-US" altLang="en-US" sz="1600" b="1">
                <a:latin typeface="Courier New" panose="02070309020205020404" pitchFamily="49" charset="0"/>
              </a:rPr>
              <a:t>def oracle(String o) { return 'string'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Object x = 1</a:t>
            </a:r>
          </a:p>
          <a:p>
            <a:pPr>
              <a:spcBef>
                <a:spcPct val="0"/>
              </a:spcBef>
              <a:buFontTx/>
              <a:buNone/>
            </a:pPr>
            <a:r>
              <a:rPr lang="en-US" altLang="en-US" sz="1600" b="1">
                <a:latin typeface="Courier New" panose="02070309020205020404" pitchFamily="49" charset="0"/>
              </a:rPr>
              <a:t>Object y = 'foo'</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assert 'object' == oracle(x)</a:t>
            </a:r>
          </a:p>
          <a:p>
            <a:pPr>
              <a:spcBef>
                <a:spcPct val="0"/>
              </a:spcBef>
              <a:buFontTx/>
              <a:buNone/>
            </a:pPr>
            <a:r>
              <a:rPr lang="en-US" altLang="en-US" sz="1600" b="1">
                <a:latin typeface="Courier New" panose="02070309020205020404" pitchFamily="49" charset="0"/>
              </a:rPr>
              <a:t>assert 'string' == oracle(y) </a:t>
            </a:r>
            <a:r>
              <a:rPr lang="en-US" altLang="en-US" sz="1600" b="1">
                <a:solidFill>
                  <a:srgbClr val="009200"/>
                </a:solidFill>
                <a:latin typeface="Courier New" panose="02070309020205020404" pitchFamily="49" charset="0"/>
              </a:rPr>
              <a:t>// would return 'object' in Java</a:t>
            </a:r>
          </a:p>
          <a:p>
            <a:pPr>
              <a:spcBef>
                <a:spcPct val="0"/>
              </a:spcBef>
              <a:buFontTx/>
              <a:buNone/>
            </a:pPr>
            <a:endParaRPr lang="en-US" altLang="en-US" sz="1600" b="1">
              <a:latin typeface="Courier New" panose="02070309020205020404" pitchFamily="49" charset="0"/>
            </a:endParaRPr>
          </a:p>
          <a:p>
            <a:pPr>
              <a:spcBef>
                <a:spcPct val="0"/>
              </a:spcBef>
              <a:buFontTx/>
              <a:buNone/>
            </a:pPr>
            <a:endParaRPr lang="en-US" altLang="en-US" sz="1800" b="1">
              <a:latin typeface="Courier New" panose="02070309020205020404" pitchFamily="49"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5" name="Rectangle 3">
            <a:extLst>
              <a:ext uri="{FF2B5EF4-FFF2-40B4-BE49-F238E27FC236}">
                <a16:creationId xmlns:a16="http://schemas.microsoft.com/office/drawing/2014/main" id="{43A95626-219F-46AC-AE24-909F0976698D}"/>
              </a:ext>
            </a:extLst>
          </p:cNvPr>
          <p:cNvSpPr>
            <a:spLocks noGrp="1" noChangeArrowheads="1"/>
          </p:cNvSpPr>
          <p:nvPr>
            <p:ph sz="quarter" idx="12"/>
          </p:nvPr>
        </p:nvSpPr>
        <p:spPr/>
        <p:txBody>
          <a:bodyPr/>
          <a:lstStyle/>
          <a:p>
            <a:pPr eaLnBrk="1" hangingPunct="1"/>
            <a:r>
              <a:rPr lang="en-US" altLang="en-US" dirty="0"/>
              <a:t>Allows property access for all JavaBeans, defined in Java or Groovy. (</a:t>
            </a:r>
            <a:r>
              <a:rPr lang="en-US" altLang="en-US" dirty="0" err="1">
                <a:latin typeface="Courier New" panose="02070309020205020404" pitchFamily="49" charset="0"/>
              </a:rPr>
              <a:t>myclass.myproperty</a:t>
            </a:r>
            <a:r>
              <a:rPr lang="en-US" altLang="en-US" dirty="0"/>
              <a:t>)</a:t>
            </a:r>
          </a:p>
          <a:p>
            <a:pPr eaLnBrk="1" hangingPunct="1"/>
            <a:r>
              <a:rPr lang="en-US" altLang="en-US" dirty="0"/>
              <a:t>Auto Generates get / set methods for properties members in groovy classes if member variables have default visibility.</a:t>
            </a:r>
          </a:p>
          <a:p>
            <a:pPr eaLnBrk="1" hangingPunct="1"/>
            <a:r>
              <a:rPr lang="en-US" altLang="en-US" dirty="0"/>
              <a:t>Also get / set only generated if you have not already defined an accessor. This allows you to create read only or write only properties.</a:t>
            </a:r>
          </a:p>
        </p:txBody>
      </p:sp>
      <p:sp>
        <p:nvSpPr>
          <p:cNvPr id="117764" name="Rectangle 2">
            <a:extLst>
              <a:ext uri="{FF2B5EF4-FFF2-40B4-BE49-F238E27FC236}">
                <a16:creationId xmlns:a16="http://schemas.microsoft.com/office/drawing/2014/main" id="{A61A2925-0283-432F-AFCC-B8404E3931BD}"/>
              </a:ext>
            </a:extLst>
          </p:cNvPr>
          <p:cNvSpPr>
            <a:spLocks noGrp="1" noChangeArrowheads="1"/>
          </p:cNvSpPr>
          <p:nvPr>
            <p:ph type="title"/>
          </p:nvPr>
        </p:nvSpPr>
        <p:spPr/>
        <p:txBody>
          <a:bodyPr/>
          <a:lstStyle/>
          <a:p>
            <a:pPr eaLnBrk="1" hangingPunct="1"/>
            <a:r>
              <a:rPr lang="en-US" altLang="en-US"/>
              <a:t>GroovyBeans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5" name="Picture 4">
            <a:extLst>
              <a:ext uri="{FF2B5EF4-FFF2-40B4-BE49-F238E27FC236}">
                <a16:creationId xmlns:a16="http://schemas.microsoft.com/office/drawing/2014/main" id="{60419C2A-403C-4FB6-BE5C-5CA9FD03F90D}"/>
              </a:ext>
            </a:extLst>
          </p:cNvPr>
          <p:cNvPicPr>
            <a:picLocks noChangeAspect="1"/>
          </p:cNvPicPr>
          <p:nvPr/>
        </p:nvPicPr>
        <p:blipFill rotWithShape="1">
          <a:blip r:embed="rId2"/>
          <a:srcRect b="4995"/>
          <a:stretch/>
        </p:blipFill>
        <p:spPr>
          <a:xfrm>
            <a:off x="0" y="1372155"/>
            <a:ext cx="9144000" cy="4886602"/>
          </a:xfrm>
          <a:prstGeom prst="rect">
            <a:avLst/>
          </a:prstGeom>
        </p:spPr>
      </p:pic>
    </p:spTree>
    <p:extLst>
      <p:ext uri="{BB962C8B-B14F-4D97-AF65-F5344CB8AC3E}">
        <p14:creationId xmlns:p14="http://schemas.microsoft.com/office/powerpoint/2010/main" val="17237304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Rectangle 2">
            <a:extLst>
              <a:ext uri="{FF2B5EF4-FFF2-40B4-BE49-F238E27FC236}">
                <a16:creationId xmlns:a16="http://schemas.microsoft.com/office/drawing/2014/main" id="{4F829A9A-6BCA-4C95-9639-AB2B477967B4}"/>
              </a:ext>
            </a:extLst>
          </p:cNvPr>
          <p:cNvSpPr>
            <a:spLocks noGrp="1" noChangeArrowheads="1"/>
          </p:cNvSpPr>
          <p:nvPr>
            <p:ph type="title"/>
          </p:nvPr>
        </p:nvSpPr>
        <p:spPr/>
        <p:txBody>
          <a:bodyPr/>
          <a:lstStyle/>
          <a:p>
            <a:pPr eaLnBrk="1" hangingPunct="1"/>
            <a:r>
              <a:rPr lang="en-US" altLang="en-US"/>
              <a:t>GroovyBeans Example</a:t>
            </a:r>
          </a:p>
        </p:txBody>
      </p:sp>
      <p:sp>
        <p:nvSpPr>
          <p:cNvPr id="119813" name="Rectangle 4">
            <a:extLst>
              <a:ext uri="{FF2B5EF4-FFF2-40B4-BE49-F238E27FC236}">
                <a16:creationId xmlns:a16="http://schemas.microsoft.com/office/drawing/2014/main" id="{05EC3DE9-080F-4086-A8BB-1FFF89E03DAA}"/>
              </a:ext>
            </a:extLst>
          </p:cNvPr>
          <p:cNvSpPr>
            <a:spLocks noChangeArrowheads="1"/>
          </p:cNvSpPr>
          <p:nvPr/>
        </p:nvSpPr>
        <p:spPr bwMode="auto">
          <a:xfrm>
            <a:off x="469900" y="1838325"/>
            <a:ext cx="7835900" cy="327977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class MyBean implements java.io.Serializable {</a:t>
            </a:r>
          </a:p>
          <a:p>
            <a:pPr>
              <a:spcBef>
                <a:spcPct val="0"/>
              </a:spcBef>
              <a:buFontTx/>
              <a:buNone/>
            </a:pPr>
            <a:r>
              <a:rPr lang="en-US" altLang="en-US" sz="1600" b="1">
                <a:latin typeface="Courier New" panose="02070309020205020404" pitchFamily="49" charset="0"/>
              </a:rPr>
              <a:t>    String foo, bar</a:t>
            </a:r>
          </a:p>
          <a:p>
            <a:pPr>
              <a:spcBef>
                <a:spcPct val="0"/>
              </a:spcBef>
              <a:buFontTx/>
              <a:buNone/>
            </a:pPr>
            <a:r>
              <a:rPr lang="en-US" altLang="en-US" sz="1600" b="1">
                <a:latin typeface="Courier New" panose="02070309020205020404" pitchFamily="49" charset="0"/>
              </a:rPr>
              <a:t>    </a:t>
            </a:r>
            <a:r>
              <a:rPr lang="en-US" altLang="en-US" sz="1600" b="1">
                <a:solidFill>
                  <a:srgbClr val="009200"/>
                </a:solidFill>
                <a:latin typeface="Courier New" panose="02070309020205020404" pitchFamily="49" charset="0"/>
              </a:rPr>
              <a:t>// Make bar read only</a:t>
            </a:r>
          </a:p>
          <a:p>
            <a:pPr>
              <a:spcBef>
                <a:spcPct val="0"/>
              </a:spcBef>
              <a:buFontTx/>
              <a:buNone/>
            </a:pPr>
            <a:r>
              <a:rPr lang="en-US" altLang="en-US" sz="1600" b="1">
                <a:latin typeface="Courier New" panose="02070309020205020404" pitchFamily="49" charset="0"/>
              </a:rPr>
              <a:t>    String getBar() { return bar }</a:t>
            </a:r>
          </a:p>
          <a:p>
            <a:pPr>
              <a:spcBef>
                <a:spcPct val="0"/>
              </a:spcBef>
              <a:buFontTx/>
              <a:buNone/>
            </a:pPr>
            <a:r>
              <a:rPr lang="en-US" altLang="en-US" sz="1600" b="1">
                <a:latin typeface="Courier New" panose="02070309020205020404" pitchFamily="49" charset="0"/>
              </a:rPr>
              <a:t>}</a:t>
            </a:r>
            <a:endParaRPr lang="en-US" altLang="en-US" sz="1600" b="1">
              <a:solidFill>
                <a:srgbClr val="009200"/>
              </a:solidFill>
              <a:latin typeface="Courier New" panose="02070309020205020404" pitchFamily="49" charset="0"/>
            </a:endParaRP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bean = new MyBean(foo: 'foo', bar: 'bar')</a:t>
            </a:r>
          </a:p>
          <a:p>
            <a:pPr>
              <a:spcBef>
                <a:spcPct val="0"/>
              </a:spcBef>
              <a:buFontTx/>
              <a:buNone/>
            </a:pPr>
            <a:r>
              <a:rPr lang="en-US" altLang="en-US" sz="1600" b="1">
                <a:latin typeface="Courier New" panose="02070309020205020404" pitchFamily="49" charset="0"/>
              </a:rPr>
              <a:t>println bean.foo</a:t>
            </a:r>
          </a:p>
          <a:p>
            <a:pPr>
              <a:spcBef>
                <a:spcPct val="0"/>
              </a:spcBef>
              <a:buFontTx/>
              <a:buNone/>
            </a:pPr>
            <a:r>
              <a:rPr lang="en-US" altLang="en-US" sz="1600" b="1">
                <a:latin typeface="Courier New" panose="02070309020205020404" pitchFamily="49" charset="0"/>
              </a:rPr>
              <a:t>bean.bar = 'error' </a:t>
            </a:r>
            <a:r>
              <a:rPr lang="en-US" altLang="en-US" sz="1600" b="1">
                <a:solidFill>
                  <a:srgbClr val="009200"/>
                </a:solidFill>
                <a:latin typeface="Courier New" panose="02070309020205020404" pitchFamily="49" charset="0"/>
              </a:rPr>
              <a:t>// this won't be allowed</a:t>
            </a:r>
          </a:p>
          <a:p>
            <a:pPr>
              <a:spcBef>
                <a:spcPct val="0"/>
              </a:spcBef>
              <a:buFontTx/>
              <a:buNone/>
            </a:pPr>
            <a:endParaRPr lang="en-US" altLang="en-US" sz="1600" b="1">
              <a:solidFill>
                <a:srgbClr val="009200"/>
              </a:solidFill>
              <a:latin typeface="Courier New" panose="02070309020205020404" pitchFamily="49" charset="0"/>
            </a:endParaRPr>
          </a:p>
          <a:p>
            <a:pPr>
              <a:spcBef>
                <a:spcPct val="0"/>
              </a:spcBef>
              <a:buFontTx/>
              <a:buNone/>
            </a:pPr>
            <a:r>
              <a:rPr lang="en-US" altLang="en-US" sz="1600" b="1">
                <a:latin typeface="Courier New" panose="02070309020205020404" pitchFamily="49" charset="0"/>
              </a:rPr>
              <a:t>d = new Date()</a:t>
            </a:r>
          </a:p>
          <a:p>
            <a:pPr>
              <a:spcBef>
                <a:spcPct val="0"/>
              </a:spcBef>
              <a:buFontTx/>
              <a:buNone/>
            </a:pPr>
            <a:r>
              <a:rPr lang="en-US" altLang="en-US" sz="1600" b="1">
                <a:latin typeface="Courier New" panose="02070309020205020404" pitchFamily="49" charset="0"/>
              </a:rPr>
              <a:t>println d.time </a:t>
            </a:r>
            <a:r>
              <a:rPr lang="en-US" altLang="en-US" sz="1600" b="1">
                <a:solidFill>
                  <a:srgbClr val="009200"/>
                </a:solidFill>
                <a:latin typeface="Courier New" panose="02070309020205020404" pitchFamily="49" charset="0"/>
              </a:rPr>
              <a:t>// can access this as a property</a:t>
            </a: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1" name="Rectangle 3">
            <a:extLst>
              <a:ext uri="{FF2B5EF4-FFF2-40B4-BE49-F238E27FC236}">
                <a16:creationId xmlns:a16="http://schemas.microsoft.com/office/drawing/2014/main" id="{A87F4A60-7ED8-4637-A0CB-6520272E0B89}"/>
              </a:ext>
            </a:extLst>
          </p:cNvPr>
          <p:cNvSpPr>
            <a:spLocks noGrp="1" noChangeArrowheads="1"/>
          </p:cNvSpPr>
          <p:nvPr>
            <p:ph sz="quarter" idx="12"/>
          </p:nvPr>
        </p:nvSpPr>
        <p:spPr/>
        <p:txBody>
          <a:bodyPr/>
          <a:lstStyle/>
          <a:p>
            <a:pPr eaLnBrk="1" hangingPunct="1"/>
            <a:r>
              <a:rPr lang="en-US" altLang="en-US"/>
              <a:t>All properties in a bean can be accessed with property semantics.</a:t>
            </a:r>
          </a:p>
        </p:txBody>
      </p:sp>
      <p:sp>
        <p:nvSpPr>
          <p:cNvPr id="121860" name="Rectangle 2">
            <a:extLst>
              <a:ext uri="{FF2B5EF4-FFF2-40B4-BE49-F238E27FC236}">
                <a16:creationId xmlns:a16="http://schemas.microsoft.com/office/drawing/2014/main" id="{3BA65FE5-9193-42D8-A755-1CF908C0F989}"/>
              </a:ext>
            </a:extLst>
          </p:cNvPr>
          <p:cNvSpPr>
            <a:spLocks noGrp="1" noChangeArrowheads="1"/>
          </p:cNvSpPr>
          <p:nvPr>
            <p:ph type="title"/>
          </p:nvPr>
        </p:nvSpPr>
        <p:spPr/>
        <p:txBody>
          <a:bodyPr/>
          <a:lstStyle/>
          <a:p>
            <a:pPr eaLnBrk="1" hangingPunct="1"/>
            <a:r>
              <a:rPr lang="en-US" altLang="en-US"/>
              <a:t>GroovyBean Properties</a:t>
            </a:r>
          </a:p>
        </p:txBody>
      </p:sp>
      <p:sp>
        <p:nvSpPr>
          <p:cNvPr id="121862" name="Rectangle 5">
            <a:extLst>
              <a:ext uri="{FF2B5EF4-FFF2-40B4-BE49-F238E27FC236}">
                <a16:creationId xmlns:a16="http://schemas.microsoft.com/office/drawing/2014/main" id="{19CA56D1-E1BB-4D44-A717-CB01C8D11E4C}"/>
              </a:ext>
            </a:extLst>
          </p:cNvPr>
          <p:cNvSpPr>
            <a:spLocks noChangeArrowheads="1"/>
          </p:cNvSpPr>
          <p:nvPr/>
        </p:nvSpPr>
        <p:spPr bwMode="auto">
          <a:xfrm>
            <a:off x="444500" y="2520157"/>
            <a:ext cx="8204200" cy="254635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class SomeBean {</a:t>
            </a:r>
          </a:p>
          <a:p>
            <a:pPr>
              <a:spcBef>
                <a:spcPct val="0"/>
              </a:spcBef>
              <a:buFontTx/>
              <a:buNone/>
            </a:pPr>
            <a:r>
              <a:rPr lang="en-US" altLang="en-US" sz="1600" b="1">
                <a:latin typeface="Courier New" panose="02070309020205020404" pitchFamily="49" charset="0"/>
              </a:rPr>
              <a:t>    int var1</a:t>
            </a:r>
          </a:p>
          <a:p>
            <a:pPr>
              <a:spcBef>
                <a:spcPct val="0"/>
              </a:spcBef>
              <a:buFontTx/>
              <a:buNone/>
            </a:pPr>
            <a:r>
              <a:rPr lang="en-US" altLang="en-US" sz="1600" b="1">
                <a:latin typeface="Courier New" panose="02070309020205020404" pitchFamily="49" charset="0"/>
              </a:rPr>
              <a:t>    String var2</a:t>
            </a:r>
          </a:p>
          <a:p>
            <a:pPr>
              <a:spcBef>
                <a:spcPct val="0"/>
              </a:spcBef>
              <a:buFontTx/>
              <a:buNone/>
            </a:pPr>
            <a:r>
              <a:rPr lang="en-US" altLang="en-US" sz="1600" b="1">
                <a:latin typeface="Courier New" panose="02070309020205020404" pitchFamily="49" charset="0"/>
              </a:rPr>
              <a:t>    Date var3</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def bean = new SomeBean(var1: 1, var2: "foo", var3: new Date());</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bean.properties.each { println it.key + " = " + it.value }</a:t>
            </a:r>
            <a:endParaRPr lang="en-US" altLang="en-US" sz="1600" b="1">
              <a:solidFill>
                <a:srgbClr val="009200"/>
              </a:solidFill>
              <a:latin typeface="Courier New" panose="02070309020205020404" pitchFamily="49" charset="0"/>
            </a:endParaRP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3">
            <a:extLst>
              <a:ext uri="{FF2B5EF4-FFF2-40B4-BE49-F238E27FC236}">
                <a16:creationId xmlns:a16="http://schemas.microsoft.com/office/drawing/2014/main" id="{E3ECE816-C3AE-4ECF-BFE4-683206371633}"/>
              </a:ext>
            </a:extLst>
          </p:cNvPr>
          <p:cNvSpPr>
            <a:spLocks noGrp="1" noChangeArrowheads="1"/>
          </p:cNvSpPr>
          <p:nvPr>
            <p:ph sz="quarter" idx="12"/>
          </p:nvPr>
        </p:nvSpPr>
        <p:spPr/>
        <p:txBody>
          <a:bodyPr/>
          <a:lstStyle/>
          <a:p>
            <a:pPr eaLnBrk="1" hangingPunct="1"/>
            <a:r>
              <a:rPr lang="en-US" altLang="en-US"/>
              <a:t>'.*' use to access a property on each element in a list. </a:t>
            </a:r>
          </a:p>
        </p:txBody>
      </p:sp>
      <p:sp>
        <p:nvSpPr>
          <p:cNvPr id="123908" name="Rectangle 2">
            <a:extLst>
              <a:ext uri="{FF2B5EF4-FFF2-40B4-BE49-F238E27FC236}">
                <a16:creationId xmlns:a16="http://schemas.microsoft.com/office/drawing/2014/main" id="{BE244E1F-566B-4440-9AEE-61CCF6F677C6}"/>
              </a:ext>
            </a:extLst>
          </p:cNvPr>
          <p:cNvSpPr>
            <a:spLocks noGrp="1" noChangeArrowheads="1"/>
          </p:cNvSpPr>
          <p:nvPr>
            <p:ph type="title"/>
          </p:nvPr>
        </p:nvSpPr>
        <p:spPr/>
        <p:txBody>
          <a:bodyPr/>
          <a:lstStyle/>
          <a:p>
            <a:pPr eaLnBrk="1" hangingPunct="1"/>
            <a:r>
              <a:rPr lang="en-US" altLang="en-US"/>
              <a:t>Spread Dot Operator</a:t>
            </a:r>
          </a:p>
        </p:txBody>
      </p:sp>
      <p:sp>
        <p:nvSpPr>
          <p:cNvPr id="123910" name="Rectangle 4">
            <a:extLst>
              <a:ext uri="{FF2B5EF4-FFF2-40B4-BE49-F238E27FC236}">
                <a16:creationId xmlns:a16="http://schemas.microsoft.com/office/drawing/2014/main" id="{1B0B13EF-13A2-4B1A-833C-1366DA4B6577}"/>
              </a:ext>
            </a:extLst>
          </p:cNvPr>
          <p:cNvSpPr>
            <a:spLocks noChangeArrowheads="1"/>
          </p:cNvSpPr>
          <p:nvPr/>
        </p:nvSpPr>
        <p:spPr bwMode="auto">
          <a:xfrm>
            <a:off x="457200" y="1800225"/>
            <a:ext cx="8204200" cy="425767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class Person {</a:t>
            </a:r>
          </a:p>
          <a:p>
            <a:pPr>
              <a:spcBef>
                <a:spcPct val="0"/>
              </a:spcBef>
              <a:buFontTx/>
              <a:buNone/>
            </a:pPr>
            <a:r>
              <a:rPr lang="en-US" altLang="en-US" sz="1600" b="1">
                <a:latin typeface="Courier New" panose="02070309020205020404" pitchFamily="49" charset="0"/>
              </a:rPr>
              <a:t>    Person(def name) { this.name = name }</a:t>
            </a:r>
          </a:p>
          <a:p>
            <a:pPr>
              <a:spcBef>
                <a:spcPct val="0"/>
              </a:spcBef>
              <a:buFontTx/>
              <a:buNone/>
            </a:pPr>
            <a:r>
              <a:rPr lang="en-US" altLang="en-US" sz="1600" b="1">
                <a:latin typeface="Courier New" panose="02070309020205020404" pitchFamily="49" charset="0"/>
              </a:rPr>
              <a:t>    def name</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def list = [new Person('Bob'), new Person('Tom'), </a:t>
            </a:r>
          </a:p>
          <a:p>
            <a:pPr>
              <a:spcBef>
                <a:spcPct val="0"/>
              </a:spcBef>
              <a:buFontTx/>
              <a:buNone/>
            </a:pPr>
            <a:r>
              <a:rPr lang="en-US" altLang="en-US" sz="1600" b="1">
                <a:latin typeface="Courier New" panose="02070309020205020404" pitchFamily="49" charset="0"/>
              </a:rPr>
              <a:t>new Person('Sal')]</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Java approach</a:t>
            </a:r>
          </a:p>
          <a:p>
            <a:pPr>
              <a:spcBef>
                <a:spcPct val="0"/>
              </a:spcBef>
              <a:buFontTx/>
              <a:buNone/>
            </a:pPr>
            <a:r>
              <a:rPr lang="en-US" altLang="en-US" sz="1600" b="1">
                <a:latin typeface="Courier New" panose="02070309020205020404" pitchFamily="49" charset="0"/>
              </a:rPr>
              <a:t>for(Iterator i = list.iterator(); i.hasNext();)</a:t>
            </a:r>
          </a:p>
          <a:p>
            <a:pPr>
              <a:spcBef>
                <a:spcPct val="0"/>
              </a:spcBef>
              <a:buFontTx/>
              <a:buNone/>
            </a:pPr>
            <a:r>
              <a:rPr lang="en-US" altLang="en-US" sz="1600" b="1">
                <a:latin typeface="Courier New" panose="02070309020205020404" pitchFamily="49" charset="0"/>
              </a:rPr>
              <a:t>    System.out.println(((Person) i).getName());</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Closure</a:t>
            </a:r>
          </a:p>
          <a:p>
            <a:pPr>
              <a:spcBef>
                <a:spcPct val="0"/>
              </a:spcBef>
              <a:buFontTx/>
              <a:buNone/>
            </a:pPr>
            <a:r>
              <a:rPr lang="en-US" altLang="en-US" sz="1600" b="1">
                <a:latin typeface="Courier New" panose="02070309020205020404" pitchFamily="49" charset="0"/>
              </a:rPr>
              <a:t>println list.collect{ p -&gt; p?.name }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Spread dot operator</a:t>
            </a:r>
          </a:p>
          <a:p>
            <a:pPr>
              <a:spcBef>
                <a:spcPct val="0"/>
              </a:spcBef>
              <a:buFontTx/>
              <a:buNone/>
            </a:pPr>
            <a:r>
              <a:rPr lang="en-US" altLang="en-US" sz="1600" b="1">
                <a:latin typeface="Courier New" panose="02070309020205020404" pitchFamily="49" charset="0"/>
              </a:rPr>
              <a:t>println list*.name</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1DFC6-6F9D-4FF3-8C11-83ED0C35968C}"/>
              </a:ext>
            </a:extLst>
          </p:cNvPr>
          <p:cNvSpPr>
            <a:spLocks noGrp="1"/>
          </p:cNvSpPr>
          <p:nvPr>
            <p:ph type="title"/>
          </p:nvPr>
        </p:nvSpPr>
        <p:spPr/>
        <p:txBody>
          <a:bodyPr/>
          <a:lstStyle/>
          <a:p>
            <a:r>
              <a:rPr lang="en-IN" dirty="0"/>
              <a:t>GDK Methods File Management</a:t>
            </a:r>
          </a:p>
        </p:txBody>
      </p:sp>
      <p:pic>
        <p:nvPicPr>
          <p:cNvPr id="5" name="Picture 4">
            <a:extLst>
              <a:ext uri="{FF2B5EF4-FFF2-40B4-BE49-F238E27FC236}">
                <a16:creationId xmlns:a16="http://schemas.microsoft.com/office/drawing/2014/main" id="{1D1EE22E-6A1D-44B4-8D00-AF4DA13B0FF0}"/>
              </a:ext>
            </a:extLst>
          </p:cNvPr>
          <p:cNvPicPr>
            <a:picLocks noChangeAspect="1"/>
          </p:cNvPicPr>
          <p:nvPr/>
        </p:nvPicPr>
        <p:blipFill rotWithShape="1">
          <a:blip r:embed="rId2"/>
          <a:srcRect l="14082" t="21247" r="27959" b="5464"/>
          <a:stretch/>
        </p:blipFill>
        <p:spPr>
          <a:xfrm>
            <a:off x="461034" y="1399592"/>
            <a:ext cx="7488647" cy="5326431"/>
          </a:xfrm>
          <a:prstGeom prst="rect">
            <a:avLst/>
          </a:prstGeom>
        </p:spPr>
      </p:pic>
    </p:spTree>
    <p:extLst>
      <p:ext uri="{BB962C8B-B14F-4D97-AF65-F5344CB8AC3E}">
        <p14:creationId xmlns:p14="http://schemas.microsoft.com/office/powerpoint/2010/main" val="1138911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1DFC6-6F9D-4FF3-8C11-83ED0C35968C}"/>
              </a:ext>
            </a:extLst>
          </p:cNvPr>
          <p:cNvSpPr>
            <a:spLocks noGrp="1"/>
          </p:cNvSpPr>
          <p:nvPr>
            <p:ph type="title"/>
          </p:nvPr>
        </p:nvSpPr>
        <p:spPr/>
        <p:txBody>
          <a:bodyPr/>
          <a:lstStyle/>
          <a:p>
            <a:r>
              <a:rPr lang="en-IN" dirty="0"/>
              <a:t>GDK Methods Process Management</a:t>
            </a:r>
          </a:p>
        </p:txBody>
      </p:sp>
      <p:pic>
        <p:nvPicPr>
          <p:cNvPr id="4" name="Picture 3">
            <a:extLst>
              <a:ext uri="{FF2B5EF4-FFF2-40B4-BE49-F238E27FC236}">
                <a16:creationId xmlns:a16="http://schemas.microsoft.com/office/drawing/2014/main" id="{01D656AC-EC8B-4566-830B-5E76F2478C4D}"/>
              </a:ext>
            </a:extLst>
          </p:cNvPr>
          <p:cNvPicPr>
            <a:picLocks noChangeAspect="1"/>
          </p:cNvPicPr>
          <p:nvPr/>
        </p:nvPicPr>
        <p:blipFill rotWithShape="1">
          <a:blip r:embed="rId2"/>
          <a:srcRect l="13571" t="20885" r="28061" b="6191"/>
          <a:stretch/>
        </p:blipFill>
        <p:spPr>
          <a:xfrm>
            <a:off x="461034" y="1268962"/>
            <a:ext cx="8328403" cy="5309119"/>
          </a:xfrm>
          <a:prstGeom prst="rect">
            <a:avLst/>
          </a:prstGeom>
        </p:spPr>
      </p:pic>
    </p:spTree>
    <p:extLst>
      <p:ext uri="{BB962C8B-B14F-4D97-AF65-F5344CB8AC3E}">
        <p14:creationId xmlns:p14="http://schemas.microsoft.com/office/powerpoint/2010/main" val="38337963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1DFC6-6F9D-4FF3-8C11-83ED0C35968C}"/>
              </a:ext>
            </a:extLst>
          </p:cNvPr>
          <p:cNvSpPr>
            <a:spLocks noGrp="1"/>
          </p:cNvSpPr>
          <p:nvPr>
            <p:ph type="title"/>
          </p:nvPr>
        </p:nvSpPr>
        <p:spPr/>
        <p:txBody>
          <a:bodyPr/>
          <a:lstStyle/>
          <a:p>
            <a:r>
              <a:rPr lang="en-IN" dirty="0"/>
              <a:t>GDK Methods Process Management</a:t>
            </a:r>
          </a:p>
        </p:txBody>
      </p:sp>
      <p:pic>
        <p:nvPicPr>
          <p:cNvPr id="5" name="Picture 4">
            <a:extLst>
              <a:ext uri="{FF2B5EF4-FFF2-40B4-BE49-F238E27FC236}">
                <a16:creationId xmlns:a16="http://schemas.microsoft.com/office/drawing/2014/main" id="{7026EF54-7339-4163-AA85-C10EFB5A4081}"/>
              </a:ext>
            </a:extLst>
          </p:cNvPr>
          <p:cNvPicPr>
            <a:picLocks noChangeAspect="1"/>
          </p:cNvPicPr>
          <p:nvPr/>
        </p:nvPicPr>
        <p:blipFill rotWithShape="1">
          <a:blip r:embed="rId2"/>
          <a:srcRect l="13877" t="21429" r="29388" b="11451"/>
          <a:stretch/>
        </p:blipFill>
        <p:spPr>
          <a:xfrm>
            <a:off x="597159" y="1378996"/>
            <a:ext cx="7977674" cy="5133771"/>
          </a:xfrm>
          <a:prstGeom prst="rect">
            <a:avLst/>
          </a:prstGeom>
        </p:spPr>
      </p:pic>
    </p:spTree>
    <p:extLst>
      <p:ext uri="{BB962C8B-B14F-4D97-AF65-F5344CB8AC3E}">
        <p14:creationId xmlns:p14="http://schemas.microsoft.com/office/powerpoint/2010/main" val="10812979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1DFC6-6F9D-4FF3-8C11-83ED0C35968C}"/>
              </a:ext>
            </a:extLst>
          </p:cNvPr>
          <p:cNvSpPr>
            <a:spLocks noGrp="1"/>
          </p:cNvSpPr>
          <p:nvPr>
            <p:ph type="title"/>
          </p:nvPr>
        </p:nvSpPr>
        <p:spPr/>
        <p:txBody>
          <a:bodyPr/>
          <a:lstStyle/>
          <a:p>
            <a:r>
              <a:rPr lang="en-IN" dirty="0"/>
              <a:t>GDK Methods Thread Management</a:t>
            </a:r>
          </a:p>
        </p:txBody>
      </p:sp>
      <p:pic>
        <p:nvPicPr>
          <p:cNvPr id="4" name="Picture 3">
            <a:extLst>
              <a:ext uri="{FF2B5EF4-FFF2-40B4-BE49-F238E27FC236}">
                <a16:creationId xmlns:a16="http://schemas.microsoft.com/office/drawing/2014/main" id="{FBFE5011-45B0-4FAF-823C-CDF41AAF9FC6}"/>
              </a:ext>
            </a:extLst>
          </p:cNvPr>
          <p:cNvPicPr>
            <a:picLocks noChangeAspect="1"/>
          </p:cNvPicPr>
          <p:nvPr/>
        </p:nvPicPr>
        <p:blipFill rotWithShape="1">
          <a:blip r:embed="rId2"/>
          <a:srcRect l="13878" t="23788" r="28470" b="8729"/>
          <a:stretch/>
        </p:blipFill>
        <p:spPr>
          <a:xfrm>
            <a:off x="461035" y="1492899"/>
            <a:ext cx="8291079" cy="5458904"/>
          </a:xfrm>
          <a:prstGeom prst="rect">
            <a:avLst/>
          </a:prstGeom>
        </p:spPr>
      </p:pic>
    </p:spTree>
    <p:extLst>
      <p:ext uri="{BB962C8B-B14F-4D97-AF65-F5344CB8AC3E}">
        <p14:creationId xmlns:p14="http://schemas.microsoft.com/office/powerpoint/2010/main" val="4062607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9B7917-689D-4E10-A817-28540B95712C}"/>
              </a:ext>
            </a:extLst>
          </p:cNvPr>
          <p:cNvSpPr>
            <a:spLocks noGrp="1"/>
          </p:cNvSpPr>
          <p:nvPr>
            <p:ph type="title"/>
          </p:nvPr>
        </p:nvSpPr>
        <p:spPr/>
        <p:txBody>
          <a:bodyPr/>
          <a:lstStyle/>
          <a:p>
            <a:r>
              <a:rPr lang="en-IN" dirty="0"/>
              <a:t>Testing</a:t>
            </a:r>
          </a:p>
        </p:txBody>
      </p:sp>
      <p:pic>
        <p:nvPicPr>
          <p:cNvPr id="5" name="Picture 4">
            <a:extLst>
              <a:ext uri="{FF2B5EF4-FFF2-40B4-BE49-F238E27FC236}">
                <a16:creationId xmlns:a16="http://schemas.microsoft.com/office/drawing/2014/main" id="{AB6525F1-1FF6-4410-AF03-BAFCDF766465}"/>
              </a:ext>
            </a:extLst>
          </p:cNvPr>
          <p:cNvPicPr>
            <a:picLocks noChangeAspect="1"/>
          </p:cNvPicPr>
          <p:nvPr/>
        </p:nvPicPr>
        <p:blipFill rotWithShape="1">
          <a:blip r:embed="rId2"/>
          <a:srcRect l="14286" t="22699" r="29694" b="8912"/>
          <a:stretch/>
        </p:blipFill>
        <p:spPr>
          <a:xfrm>
            <a:off x="811763" y="1670178"/>
            <a:ext cx="7212563" cy="4952891"/>
          </a:xfrm>
          <a:prstGeom prst="rect">
            <a:avLst/>
          </a:prstGeom>
        </p:spPr>
      </p:pic>
    </p:spTree>
    <p:extLst>
      <p:ext uri="{BB962C8B-B14F-4D97-AF65-F5344CB8AC3E}">
        <p14:creationId xmlns:p14="http://schemas.microsoft.com/office/powerpoint/2010/main" val="11258734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9B7917-689D-4E10-A817-28540B95712C}"/>
              </a:ext>
            </a:extLst>
          </p:cNvPr>
          <p:cNvSpPr>
            <a:spLocks noGrp="1"/>
          </p:cNvSpPr>
          <p:nvPr>
            <p:ph type="title"/>
          </p:nvPr>
        </p:nvSpPr>
        <p:spPr/>
        <p:txBody>
          <a:bodyPr/>
          <a:lstStyle/>
          <a:p>
            <a:r>
              <a:rPr lang="en-IN" dirty="0"/>
              <a:t>Testing</a:t>
            </a:r>
          </a:p>
        </p:txBody>
      </p:sp>
      <p:pic>
        <p:nvPicPr>
          <p:cNvPr id="4" name="Picture 3">
            <a:extLst>
              <a:ext uri="{FF2B5EF4-FFF2-40B4-BE49-F238E27FC236}">
                <a16:creationId xmlns:a16="http://schemas.microsoft.com/office/drawing/2014/main" id="{DD2887F3-FCEC-4D7B-979A-8FDCF4F31ADA}"/>
              </a:ext>
            </a:extLst>
          </p:cNvPr>
          <p:cNvPicPr>
            <a:picLocks noChangeAspect="1"/>
          </p:cNvPicPr>
          <p:nvPr/>
        </p:nvPicPr>
        <p:blipFill rotWithShape="1">
          <a:blip r:embed="rId2"/>
          <a:srcRect l="13674" t="21066" r="28802" b="6643"/>
          <a:stretch/>
        </p:blipFill>
        <p:spPr>
          <a:xfrm>
            <a:off x="582333" y="1348273"/>
            <a:ext cx="7292704" cy="5155164"/>
          </a:xfrm>
          <a:prstGeom prst="rect">
            <a:avLst/>
          </a:prstGeom>
        </p:spPr>
      </p:pic>
    </p:spTree>
    <p:extLst>
      <p:ext uri="{BB962C8B-B14F-4D97-AF65-F5344CB8AC3E}">
        <p14:creationId xmlns:p14="http://schemas.microsoft.com/office/powerpoint/2010/main" val="27019410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0465E8-2B8D-461B-A85F-A1F44F2071C2}"/>
              </a:ext>
            </a:extLst>
          </p:cNvPr>
          <p:cNvSpPr>
            <a:spLocks noGrp="1"/>
          </p:cNvSpPr>
          <p:nvPr>
            <p:ph type="title"/>
          </p:nvPr>
        </p:nvSpPr>
        <p:spPr/>
        <p:txBody>
          <a:bodyPr/>
          <a:lstStyle/>
          <a:p>
            <a:r>
              <a:rPr lang="en-IN" dirty="0"/>
              <a:t>XML Management</a:t>
            </a:r>
          </a:p>
        </p:txBody>
      </p:sp>
      <p:pic>
        <p:nvPicPr>
          <p:cNvPr id="5" name="Picture 4">
            <a:extLst>
              <a:ext uri="{FF2B5EF4-FFF2-40B4-BE49-F238E27FC236}">
                <a16:creationId xmlns:a16="http://schemas.microsoft.com/office/drawing/2014/main" id="{84A14C8E-431C-4C83-938B-2F74BA33E93F}"/>
              </a:ext>
            </a:extLst>
          </p:cNvPr>
          <p:cNvPicPr>
            <a:picLocks noChangeAspect="1"/>
          </p:cNvPicPr>
          <p:nvPr/>
        </p:nvPicPr>
        <p:blipFill rotWithShape="1">
          <a:blip r:embed="rId2"/>
          <a:srcRect l="13265" t="35034" r="28163" b="8912"/>
          <a:stretch/>
        </p:blipFill>
        <p:spPr>
          <a:xfrm>
            <a:off x="279919" y="1782146"/>
            <a:ext cx="8423638" cy="4534678"/>
          </a:xfrm>
          <a:prstGeom prst="rect">
            <a:avLst/>
          </a:prstGeom>
        </p:spPr>
      </p:pic>
    </p:spTree>
    <p:extLst>
      <p:ext uri="{BB962C8B-B14F-4D97-AF65-F5344CB8AC3E}">
        <p14:creationId xmlns:p14="http://schemas.microsoft.com/office/powerpoint/2010/main" val="4058927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79B1E5-506B-49AE-9B76-A1F845B71D27}"/>
              </a:ext>
            </a:extLst>
          </p:cNvPr>
          <p:cNvSpPr>
            <a:spLocks noGrp="1"/>
          </p:cNvSpPr>
          <p:nvPr>
            <p:ph type="title"/>
          </p:nvPr>
        </p:nvSpPr>
        <p:spPr/>
        <p:txBody>
          <a:bodyPr/>
          <a:lstStyle/>
          <a:p>
            <a:r>
              <a:rPr lang="en-IN" dirty="0"/>
              <a:t>Next JVM</a:t>
            </a:r>
          </a:p>
        </p:txBody>
      </p:sp>
      <p:pic>
        <p:nvPicPr>
          <p:cNvPr id="4" name="Picture 2" descr="Image result for Alternative languages for JVM">
            <a:extLst>
              <a:ext uri="{FF2B5EF4-FFF2-40B4-BE49-F238E27FC236}">
                <a16:creationId xmlns:a16="http://schemas.microsoft.com/office/drawing/2014/main" id="{291E6F83-B647-4FBC-BE3F-5FE5F435B3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428" b="11655"/>
          <a:stretch/>
        </p:blipFill>
        <p:spPr bwMode="auto">
          <a:xfrm>
            <a:off x="990600" y="1979801"/>
            <a:ext cx="6207154" cy="3997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60809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0465E8-2B8D-461B-A85F-A1F44F2071C2}"/>
              </a:ext>
            </a:extLst>
          </p:cNvPr>
          <p:cNvSpPr>
            <a:spLocks noGrp="1"/>
          </p:cNvSpPr>
          <p:nvPr>
            <p:ph type="title"/>
          </p:nvPr>
        </p:nvSpPr>
        <p:spPr/>
        <p:txBody>
          <a:bodyPr/>
          <a:lstStyle/>
          <a:p>
            <a:r>
              <a:rPr lang="en-IN" dirty="0"/>
              <a:t>XML Management</a:t>
            </a:r>
          </a:p>
        </p:txBody>
      </p:sp>
      <p:pic>
        <p:nvPicPr>
          <p:cNvPr id="4" name="Picture 3">
            <a:extLst>
              <a:ext uri="{FF2B5EF4-FFF2-40B4-BE49-F238E27FC236}">
                <a16:creationId xmlns:a16="http://schemas.microsoft.com/office/drawing/2014/main" id="{E04F79D3-B351-423F-B3D6-E835814ACF56}"/>
              </a:ext>
            </a:extLst>
          </p:cNvPr>
          <p:cNvPicPr>
            <a:picLocks noChangeAspect="1"/>
          </p:cNvPicPr>
          <p:nvPr/>
        </p:nvPicPr>
        <p:blipFill rotWithShape="1">
          <a:blip r:embed="rId2"/>
          <a:srcRect l="13674" t="20521" r="28469" b="9818"/>
          <a:stretch/>
        </p:blipFill>
        <p:spPr>
          <a:xfrm>
            <a:off x="750284" y="1194319"/>
            <a:ext cx="7843210" cy="5311804"/>
          </a:xfrm>
          <a:prstGeom prst="rect">
            <a:avLst/>
          </a:prstGeom>
        </p:spPr>
      </p:pic>
    </p:spTree>
    <p:extLst>
      <p:ext uri="{BB962C8B-B14F-4D97-AF65-F5344CB8AC3E}">
        <p14:creationId xmlns:p14="http://schemas.microsoft.com/office/powerpoint/2010/main" val="16081494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0465E8-2B8D-461B-A85F-A1F44F2071C2}"/>
              </a:ext>
            </a:extLst>
          </p:cNvPr>
          <p:cNvSpPr>
            <a:spLocks noGrp="1"/>
          </p:cNvSpPr>
          <p:nvPr>
            <p:ph type="title"/>
          </p:nvPr>
        </p:nvSpPr>
        <p:spPr/>
        <p:txBody>
          <a:bodyPr/>
          <a:lstStyle/>
          <a:p>
            <a:r>
              <a:rPr lang="en-IN" dirty="0"/>
              <a:t>XML Management</a:t>
            </a:r>
          </a:p>
        </p:txBody>
      </p:sp>
      <p:pic>
        <p:nvPicPr>
          <p:cNvPr id="5" name="Picture 4">
            <a:extLst>
              <a:ext uri="{FF2B5EF4-FFF2-40B4-BE49-F238E27FC236}">
                <a16:creationId xmlns:a16="http://schemas.microsoft.com/office/drawing/2014/main" id="{BFD04D51-3F8F-4C1E-BE4F-918D8E0CE7AE}"/>
              </a:ext>
            </a:extLst>
          </p:cNvPr>
          <p:cNvPicPr>
            <a:picLocks noChangeAspect="1"/>
          </p:cNvPicPr>
          <p:nvPr/>
        </p:nvPicPr>
        <p:blipFill rotWithShape="1">
          <a:blip r:embed="rId2"/>
          <a:srcRect l="13878" t="19977" r="28979" b="8004"/>
          <a:stretch/>
        </p:blipFill>
        <p:spPr>
          <a:xfrm>
            <a:off x="634480" y="1371600"/>
            <a:ext cx="7408507" cy="5252101"/>
          </a:xfrm>
          <a:prstGeom prst="rect">
            <a:avLst/>
          </a:prstGeom>
        </p:spPr>
      </p:pic>
    </p:spTree>
    <p:extLst>
      <p:ext uri="{BB962C8B-B14F-4D97-AF65-F5344CB8AC3E}">
        <p14:creationId xmlns:p14="http://schemas.microsoft.com/office/powerpoint/2010/main" val="801122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0465E8-2B8D-461B-A85F-A1F44F2071C2}"/>
              </a:ext>
            </a:extLst>
          </p:cNvPr>
          <p:cNvSpPr>
            <a:spLocks noGrp="1"/>
          </p:cNvSpPr>
          <p:nvPr>
            <p:ph type="title"/>
          </p:nvPr>
        </p:nvSpPr>
        <p:spPr/>
        <p:txBody>
          <a:bodyPr/>
          <a:lstStyle/>
          <a:p>
            <a:r>
              <a:rPr lang="en-IN" dirty="0"/>
              <a:t>XML Management</a:t>
            </a:r>
          </a:p>
        </p:txBody>
      </p:sp>
      <p:pic>
        <p:nvPicPr>
          <p:cNvPr id="4" name="Picture 3">
            <a:extLst>
              <a:ext uri="{FF2B5EF4-FFF2-40B4-BE49-F238E27FC236}">
                <a16:creationId xmlns:a16="http://schemas.microsoft.com/office/drawing/2014/main" id="{46871422-E8CE-48FC-86ED-476D567E21A7}"/>
              </a:ext>
            </a:extLst>
          </p:cNvPr>
          <p:cNvPicPr>
            <a:picLocks noChangeAspect="1"/>
          </p:cNvPicPr>
          <p:nvPr/>
        </p:nvPicPr>
        <p:blipFill rotWithShape="1">
          <a:blip r:embed="rId2"/>
          <a:srcRect l="13367" t="19433" r="28367" b="6553"/>
          <a:stretch/>
        </p:blipFill>
        <p:spPr>
          <a:xfrm>
            <a:off x="606488" y="1371011"/>
            <a:ext cx="7679095" cy="5486989"/>
          </a:xfrm>
          <a:prstGeom prst="rect">
            <a:avLst/>
          </a:prstGeom>
        </p:spPr>
      </p:pic>
    </p:spTree>
    <p:extLst>
      <p:ext uri="{BB962C8B-B14F-4D97-AF65-F5344CB8AC3E}">
        <p14:creationId xmlns:p14="http://schemas.microsoft.com/office/powerpoint/2010/main" val="6806605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0465E8-2B8D-461B-A85F-A1F44F2071C2}"/>
              </a:ext>
            </a:extLst>
          </p:cNvPr>
          <p:cNvSpPr>
            <a:spLocks noGrp="1"/>
          </p:cNvSpPr>
          <p:nvPr>
            <p:ph type="title"/>
          </p:nvPr>
        </p:nvSpPr>
        <p:spPr/>
        <p:txBody>
          <a:bodyPr/>
          <a:lstStyle/>
          <a:p>
            <a:r>
              <a:rPr lang="en-IN" dirty="0"/>
              <a:t>XML Management</a:t>
            </a:r>
          </a:p>
        </p:txBody>
      </p:sp>
      <p:pic>
        <p:nvPicPr>
          <p:cNvPr id="5" name="Picture 4">
            <a:extLst>
              <a:ext uri="{FF2B5EF4-FFF2-40B4-BE49-F238E27FC236}">
                <a16:creationId xmlns:a16="http://schemas.microsoft.com/office/drawing/2014/main" id="{F24866C4-B550-4E80-92CC-271031EB8AB0}"/>
              </a:ext>
            </a:extLst>
          </p:cNvPr>
          <p:cNvPicPr>
            <a:picLocks noChangeAspect="1"/>
          </p:cNvPicPr>
          <p:nvPr/>
        </p:nvPicPr>
        <p:blipFill rotWithShape="1">
          <a:blip r:embed="rId2"/>
          <a:srcRect l="14286" t="20703" r="29694" b="6009"/>
          <a:stretch/>
        </p:blipFill>
        <p:spPr>
          <a:xfrm>
            <a:off x="578498" y="1364693"/>
            <a:ext cx="7800392" cy="5334297"/>
          </a:xfrm>
          <a:prstGeom prst="rect">
            <a:avLst/>
          </a:prstGeom>
        </p:spPr>
      </p:pic>
    </p:spTree>
    <p:extLst>
      <p:ext uri="{BB962C8B-B14F-4D97-AF65-F5344CB8AC3E}">
        <p14:creationId xmlns:p14="http://schemas.microsoft.com/office/powerpoint/2010/main" val="29984811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0465E8-2B8D-461B-A85F-A1F44F2071C2}"/>
              </a:ext>
            </a:extLst>
          </p:cNvPr>
          <p:cNvSpPr>
            <a:spLocks noGrp="1"/>
          </p:cNvSpPr>
          <p:nvPr>
            <p:ph type="title"/>
          </p:nvPr>
        </p:nvSpPr>
        <p:spPr/>
        <p:txBody>
          <a:bodyPr/>
          <a:lstStyle/>
          <a:p>
            <a:r>
              <a:rPr lang="en-IN" dirty="0"/>
              <a:t>XML Management</a:t>
            </a:r>
          </a:p>
        </p:txBody>
      </p:sp>
      <p:pic>
        <p:nvPicPr>
          <p:cNvPr id="4" name="Picture 3">
            <a:extLst>
              <a:ext uri="{FF2B5EF4-FFF2-40B4-BE49-F238E27FC236}">
                <a16:creationId xmlns:a16="http://schemas.microsoft.com/office/drawing/2014/main" id="{53BF8591-1F02-4712-947C-21DE4F1D9B06}"/>
              </a:ext>
            </a:extLst>
          </p:cNvPr>
          <p:cNvPicPr>
            <a:picLocks noChangeAspect="1"/>
          </p:cNvPicPr>
          <p:nvPr/>
        </p:nvPicPr>
        <p:blipFill rotWithShape="1">
          <a:blip r:embed="rId2"/>
          <a:srcRect l="13674" t="20885" r="29490" b="8367"/>
          <a:stretch/>
        </p:blipFill>
        <p:spPr>
          <a:xfrm>
            <a:off x="610325" y="1390261"/>
            <a:ext cx="7469985" cy="5230332"/>
          </a:xfrm>
          <a:prstGeom prst="rect">
            <a:avLst/>
          </a:prstGeom>
        </p:spPr>
      </p:pic>
    </p:spTree>
    <p:extLst>
      <p:ext uri="{BB962C8B-B14F-4D97-AF65-F5344CB8AC3E}">
        <p14:creationId xmlns:p14="http://schemas.microsoft.com/office/powerpoint/2010/main" val="39521295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0465E8-2B8D-461B-A85F-A1F44F2071C2}"/>
              </a:ext>
            </a:extLst>
          </p:cNvPr>
          <p:cNvSpPr>
            <a:spLocks noGrp="1"/>
          </p:cNvSpPr>
          <p:nvPr>
            <p:ph type="title"/>
          </p:nvPr>
        </p:nvSpPr>
        <p:spPr/>
        <p:txBody>
          <a:bodyPr/>
          <a:lstStyle/>
          <a:p>
            <a:r>
              <a:rPr lang="en-IN" dirty="0"/>
              <a:t>Object Management</a:t>
            </a:r>
          </a:p>
        </p:txBody>
      </p:sp>
      <p:pic>
        <p:nvPicPr>
          <p:cNvPr id="5" name="Picture 4">
            <a:extLst>
              <a:ext uri="{FF2B5EF4-FFF2-40B4-BE49-F238E27FC236}">
                <a16:creationId xmlns:a16="http://schemas.microsoft.com/office/drawing/2014/main" id="{1EE333CF-B212-4419-B3EC-5E8D124699A3}"/>
              </a:ext>
            </a:extLst>
          </p:cNvPr>
          <p:cNvPicPr>
            <a:picLocks noChangeAspect="1"/>
          </p:cNvPicPr>
          <p:nvPr/>
        </p:nvPicPr>
        <p:blipFill rotWithShape="1">
          <a:blip r:embed="rId2"/>
          <a:srcRect l="15102" t="22336" r="28470" b="10725"/>
          <a:stretch/>
        </p:blipFill>
        <p:spPr>
          <a:xfrm>
            <a:off x="550506" y="1315615"/>
            <a:ext cx="7921690" cy="5285901"/>
          </a:xfrm>
          <a:prstGeom prst="rect">
            <a:avLst/>
          </a:prstGeom>
        </p:spPr>
      </p:pic>
    </p:spTree>
    <p:extLst>
      <p:ext uri="{BB962C8B-B14F-4D97-AF65-F5344CB8AC3E}">
        <p14:creationId xmlns:p14="http://schemas.microsoft.com/office/powerpoint/2010/main" val="25960593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0465E8-2B8D-461B-A85F-A1F44F2071C2}"/>
              </a:ext>
            </a:extLst>
          </p:cNvPr>
          <p:cNvSpPr>
            <a:spLocks noGrp="1"/>
          </p:cNvSpPr>
          <p:nvPr>
            <p:ph type="title"/>
          </p:nvPr>
        </p:nvSpPr>
        <p:spPr/>
        <p:txBody>
          <a:bodyPr/>
          <a:lstStyle/>
          <a:p>
            <a:r>
              <a:rPr lang="en-IN" dirty="0"/>
              <a:t>Object Management</a:t>
            </a:r>
          </a:p>
        </p:txBody>
      </p:sp>
      <p:pic>
        <p:nvPicPr>
          <p:cNvPr id="4" name="Picture 3">
            <a:extLst>
              <a:ext uri="{FF2B5EF4-FFF2-40B4-BE49-F238E27FC236}">
                <a16:creationId xmlns:a16="http://schemas.microsoft.com/office/drawing/2014/main" id="{E08D07EE-3D83-4ADF-AB2B-279CBEAE0882}"/>
              </a:ext>
            </a:extLst>
          </p:cNvPr>
          <p:cNvPicPr>
            <a:picLocks noChangeAspect="1"/>
          </p:cNvPicPr>
          <p:nvPr/>
        </p:nvPicPr>
        <p:blipFill rotWithShape="1">
          <a:blip r:embed="rId2"/>
          <a:srcRect l="13675" t="24150" r="28571" b="8730"/>
          <a:stretch/>
        </p:blipFill>
        <p:spPr>
          <a:xfrm>
            <a:off x="533762" y="1296955"/>
            <a:ext cx="8076475" cy="5279673"/>
          </a:xfrm>
          <a:prstGeom prst="rect">
            <a:avLst/>
          </a:prstGeom>
        </p:spPr>
      </p:pic>
    </p:spTree>
    <p:extLst>
      <p:ext uri="{BB962C8B-B14F-4D97-AF65-F5344CB8AC3E}">
        <p14:creationId xmlns:p14="http://schemas.microsoft.com/office/powerpoint/2010/main" val="35510577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4C05AF-0516-45E0-B0F9-C4E9FE34B123}"/>
              </a:ext>
            </a:extLst>
          </p:cNvPr>
          <p:cNvSpPr>
            <a:spLocks noGrp="1"/>
          </p:cNvSpPr>
          <p:nvPr>
            <p:ph type="title"/>
          </p:nvPr>
        </p:nvSpPr>
        <p:spPr/>
        <p:txBody>
          <a:bodyPr/>
          <a:lstStyle/>
          <a:p>
            <a:r>
              <a:rPr lang="en-IN" dirty="0"/>
              <a:t>SQL Connection</a:t>
            </a:r>
          </a:p>
        </p:txBody>
      </p:sp>
      <p:pic>
        <p:nvPicPr>
          <p:cNvPr id="5" name="Picture 4">
            <a:extLst>
              <a:ext uri="{FF2B5EF4-FFF2-40B4-BE49-F238E27FC236}">
                <a16:creationId xmlns:a16="http://schemas.microsoft.com/office/drawing/2014/main" id="{D0EA9EF1-734F-4B4E-9C3F-35C202D3E9DB}"/>
              </a:ext>
            </a:extLst>
          </p:cNvPr>
          <p:cNvPicPr>
            <a:picLocks noChangeAspect="1"/>
          </p:cNvPicPr>
          <p:nvPr/>
        </p:nvPicPr>
        <p:blipFill rotWithShape="1">
          <a:blip r:embed="rId2"/>
          <a:srcRect l="13367" t="31950" r="29184" b="21066"/>
          <a:stretch/>
        </p:blipFill>
        <p:spPr>
          <a:xfrm>
            <a:off x="168051" y="1642188"/>
            <a:ext cx="8498245" cy="3909526"/>
          </a:xfrm>
          <a:prstGeom prst="rect">
            <a:avLst/>
          </a:prstGeom>
        </p:spPr>
      </p:pic>
    </p:spTree>
    <p:extLst>
      <p:ext uri="{BB962C8B-B14F-4D97-AF65-F5344CB8AC3E}">
        <p14:creationId xmlns:p14="http://schemas.microsoft.com/office/powerpoint/2010/main" val="26499607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4C05AF-0516-45E0-B0F9-C4E9FE34B123}"/>
              </a:ext>
            </a:extLst>
          </p:cNvPr>
          <p:cNvSpPr>
            <a:spLocks noGrp="1"/>
          </p:cNvSpPr>
          <p:nvPr>
            <p:ph type="title"/>
          </p:nvPr>
        </p:nvSpPr>
        <p:spPr/>
        <p:txBody>
          <a:bodyPr/>
          <a:lstStyle/>
          <a:p>
            <a:r>
              <a:rPr lang="en-IN" dirty="0"/>
              <a:t>SQL Connection</a:t>
            </a:r>
          </a:p>
        </p:txBody>
      </p:sp>
      <p:pic>
        <p:nvPicPr>
          <p:cNvPr id="4" name="Picture 3">
            <a:extLst>
              <a:ext uri="{FF2B5EF4-FFF2-40B4-BE49-F238E27FC236}">
                <a16:creationId xmlns:a16="http://schemas.microsoft.com/office/drawing/2014/main" id="{9E1C40D8-2DD3-4387-A88F-ED74D157DB23}"/>
              </a:ext>
            </a:extLst>
          </p:cNvPr>
          <p:cNvPicPr>
            <a:picLocks noChangeAspect="1"/>
          </p:cNvPicPr>
          <p:nvPr/>
        </p:nvPicPr>
        <p:blipFill rotWithShape="1">
          <a:blip r:embed="rId2"/>
          <a:srcRect l="14165" t="20371" r="28541" b="7222"/>
          <a:stretch/>
        </p:blipFill>
        <p:spPr>
          <a:xfrm>
            <a:off x="461035" y="1171907"/>
            <a:ext cx="7759040" cy="5515971"/>
          </a:xfrm>
          <a:prstGeom prst="rect">
            <a:avLst/>
          </a:prstGeom>
        </p:spPr>
      </p:pic>
    </p:spTree>
    <p:extLst>
      <p:ext uri="{BB962C8B-B14F-4D97-AF65-F5344CB8AC3E}">
        <p14:creationId xmlns:p14="http://schemas.microsoft.com/office/powerpoint/2010/main" val="4163003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4C05AF-0516-45E0-B0F9-C4E9FE34B123}"/>
              </a:ext>
            </a:extLst>
          </p:cNvPr>
          <p:cNvSpPr>
            <a:spLocks noGrp="1"/>
          </p:cNvSpPr>
          <p:nvPr>
            <p:ph type="title"/>
          </p:nvPr>
        </p:nvSpPr>
        <p:spPr/>
        <p:txBody>
          <a:bodyPr/>
          <a:lstStyle/>
          <a:p>
            <a:r>
              <a:rPr lang="en-IN" dirty="0"/>
              <a:t>SQL Connection</a:t>
            </a:r>
          </a:p>
        </p:txBody>
      </p:sp>
      <p:pic>
        <p:nvPicPr>
          <p:cNvPr id="5" name="Picture 4">
            <a:extLst>
              <a:ext uri="{FF2B5EF4-FFF2-40B4-BE49-F238E27FC236}">
                <a16:creationId xmlns:a16="http://schemas.microsoft.com/office/drawing/2014/main" id="{2408C2B6-D3A5-4722-98BE-B301025BA536}"/>
              </a:ext>
            </a:extLst>
          </p:cNvPr>
          <p:cNvPicPr>
            <a:picLocks noChangeAspect="1"/>
          </p:cNvPicPr>
          <p:nvPr/>
        </p:nvPicPr>
        <p:blipFill rotWithShape="1">
          <a:blip r:embed="rId2"/>
          <a:srcRect l="13541" t="22778" r="27917" b="9445"/>
          <a:stretch/>
        </p:blipFill>
        <p:spPr>
          <a:xfrm>
            <a:off x="546760" y="1314449"/>
            <a:ext cx="7911440" cy="5152292"/>
          </a:xfrm>
          <a:prstGeom prst="rect">
            <a:avLst/>
          </a:prstGeom>
        </p:spPr>
      </p:pic>
    </p:spTree>
    <p:extLst>
      <p:ext uri="{BB962C8B-B14F-4D97-AF65-F5344CB8AC3E}">
        <p14:creationId xmlns:p14="http://schemas.microsoft.com/office/powerpoint/2010/main" val="2942975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BB20F-95F2-4622-A6AB-898E1210663B}"/>
              </a:ext>
            </a:extLst>
          </p:cNvPr>
          <p:cNvSpPr>
            <a:spLocks noGrp="1"/>
          </p:cNvSpPr>
          <p:nvPr>
            <p:ph type="title"/>
          </p:nvPr>
        </p:nvSpPr>
        <p:spPr/>
        <p:txBody>
          <a:bodyPr/>
          <a:lstStyle/>
          <a:p>
            <a:r>
              <a:rPr lang="en-IN" dirty="0"/>
              <a:t>Static Vs Dynamic Languages</a:t>
            </a:r>
          </a:p>
        </p:txBody>
      </p:sp>
      <p:pic>
        <p:nvPicPr>
          <p:cNvPr id="4" name="Picture 2" descr="Image result for Static vs Dynamic Languages">
            <a:extLst>
              <a:ext uri="{FF2B5EF4-FFF2-40B4-BE49-F238E27FC236}">
                <a16:creationId xmlns:a16="http://schemas.microsoft.com/office/drawing/2014/main" id="{1CE0342B-F3AB-42F0-83E9-425D1D841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967" y="1350992"/>
            <a:ext cx="8129588"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30736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79ED5F-98A1-47C3-BF87-DECB8B11D8AD}"/>
              </a:ext>
            </a:extLst>
          </p:cNvPr>
          <p:cNvSpPr>
            <a:spLocks noGrp="1"/>
          </p:cNvSpPr>
          <p:nvPr>
            <p:ph type="title"/>
          </p:nvPr>
        </p:nvSpPr>
        <p:spPr/>
        <p:txBody>
          <a:bodyPr/>
          <a:lstStyle/>
          <a:p>
            <a:r>
              <a:rPr lang="en-IN" dirty="0"/>
              <a:t>SQL Data Access </a:t>
            </a:r>
          </a:p>
        </p:txBody>
      </p:sp>
      <p:pic>
        <p:nvPicPr>
          <p:cNvPr id="5" name="Picture 4">
            <a:extLst>
              <a:ext uri="{FF2B5EF4-FFF2-40B4-BE49-F238E27FC236}">
                <a16:creationId xmlns:a16="http://schemas.microsoft.com/office/drawing/2014/main" id="{85CFC3D2-22F7-441D-B96E-CBEAE722D2AD}"/>
              </a:ext>
            </a:extLst>
          </p:cNvPr>
          <p:cNvPicPr>
            <a:picLocks noChangeAspect="1"/>
          </p:cNvPicPr>
          <p:nvPr/>
        </p:nvPicPr>
        <p:blipFill rotWithShape="1">
          <a:blip r:embed="rId2"/>
          <a:srcRect l="15918" t="21611" r="42347" b="6915"/>
          <a:stretch/>
        </p:blipFill>
        <p:spPr>
          <a:xfrm>
            <a:off x="1278294" y="1184987"/>
            <a:ext cx="5402424" cy="5204293"/>
          </a:xfrm>
          <a:prstGeom prst="rect">
            <a:avLst/>
          </a:prstGeom>
        </p:spPr>
      </p:pic>
    </p:spTree>
    <p:extLst>
      <p:ext uri="{BB962C8B-B14F-4D97-AF65-F5344CB8AC3E}">
        <p14:creationId xmlns:p14="http://schemas.microsoft.com/office/powerpoint/2010/main" val="31162423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79ED5F-98A1-47C3-BF87-DECB8B11D8AD}"/>
              </a:ext>
            </a:extLst>
          </p:cNvPr>
          <p:cNvSpPr>
            <a:spLocks noGrp="1"/>
          </p:cNvSpPr>
          <p:nvPr>
            <p:ph type="title"/>
          </p:nvPr>
        </p:nvSpPr>
        <p:spPr/>
        <p:txBody>
          <a:bodyPr/>
          <a:lstStyle/>
          <a:p>
            <a:r>
              <a:rPr lang="en-IN" dirty="0"/>
              <a:t>SQL Data Access </a:t>
            </a:r>
          </a:p>
        </p:txBody>
      </p:sp>
      <p:pic>
        <p:nvPicPr>
          <p:cNvPr id="4" name="Picture 3">
            <a:extLst>
              <a:ext uri="{FF2B5EF4-FFF2-40B4-BE49-F238E27FC236}">
                <a16:creationId xmlns:a16="http://schemas.microsoft.com/office/drawing/2014/main" id="{D42449BD-9D56-4AE9-A6E8-2DA6961CD34F}"/>
              </a:ext>
            </a:extLst>
          </p:cNvPr>
          <p:cNvPicPr>
            <a:picLocks noChangeAspect="1"/>
          </p:cNvPicPr>
          <p:nvPr/>
        </p:nvPicPr>
        <p:blipFill rotWithShape="1">
          <a:blip r:embed="rId2"/>
          <a:srcRect l="13367" t="25238" r="27959" b="16894"/>
          <a:stretch/>
        </p:blipFill>
        <p:spPr>
          <a:xfrm>
            <a:off x="765110" y="1670179"/>
            <a:ext cx="7770144" cy="4310743"/>
          </a:xfrm>
          <a:prstGeom prst="rect">
            <a:avLst/>
          </a:prstGeom>
        </p:spPr>
      </p:pic>
    </p:spTree>
    <p:extLst>
      <p:ext uri="{BB962C8B-B14F-4D97-AF65-F5344CB8AC3E}">
        <p14:creationId xmlns:p14="http://schemas.microsoft.com/office/powerpoint/2010/main" val="1159886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79ED5F-98A1-47C3-BF87-DECB8B11D8AD}"/>
              </a:ext>
            </a:extLst>
          </p:cNvPr>
          <p:cNvSpPr>
            <a:spLocks noGrp="1"/>
          </p:cNvSpPr>
          <p:nvPr>
            <p:ph type="title"/>
          </p:nvPr>
        </p:nvSpPr>
        <p:spPr/>
        <p:txBody>
          <a:bodyPr/>
          <a:lstStyle/>
          <a:p>
            <a:r>
              <a:rPr lang="en-IN" dirty="0"/>
              <a:t>SQL Data Access </a:t>
            </a:r>
          </a:p>
        </p:txBody>
      </p:sp>
      <p:pic>
        <p:nvPicPr>
          <p:cNvPr id="5" name="Picture 4">
            <a:extLst>
              <a:ext uri="{FF2B5EF4-FFF2-40B4-BE49-F238E27FC236}">
                <a16:creationId xmlns:a16="http://schemas.microsoft.com/office/drawing/2014/main" id="{EDDADB66-C731-40C0-A770-5609CA371732}"/>
              </a:ext>
            </a:extLst>
          </p:cNvPr>
          <p:cNvPicPr>
            <a:picLocks noChangeAspect="1"/>
          </p:cNvPicPr>
          <p:nvPr/>
        </p:nvPicPr>
        <p:blipFill rotWithShape="1">
          <a:blip r:embed="rId2"/>
          <a:srcRect l="14184" t="21973" r="28469" b="8005"/>
          <a:stretch/>
        </p:blipFill>
        <p:spPr>
          <a:xfrm>
            <a:off x="755779" y="1352939"/>
            <a:ext cx="7632442" cy="5242211"/>
          </a:xfrm>
          <a:prstGeom prst="rect">
            <a:avLst/>
          </a:prstGeom>
        </p:spPr>
      </p:pic>
    </p:spTree>
    <p:extLst>
      <p:ext uri="{BB962C8B-B14F-4D97-AF65-F5344CB8AC3E}">
        <p14:creationId xmlns:p14="http://schemas.microsoft.com/office/powerpoint/2010/main" val="102356067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Rectangle 3">
            <a:extLst>
              <a:ext uri="{FF2B5EF4-FFF2-40B4-BE49-F238E27FC236}">
                <a16:creationId xmlns:a16="http://schemas.microsoft.com/office/drawing/2014/main" id="{0DCB8965-FFBC-4627-B06A-9B7E864F5A48}"/>
              </a:ext>
            </a:extLst>
          </p:cNvPr>
          <p:cNvSpPr>
            <a:spLocks noGrp="1" noChangeArrowheads="1"/>
          </p:cNvSpPr>
          <p:nvPr>
            <p:ph sz="quarter" idx="12"/>
          </p:nvPr>
        </p:nvSpPr>
        <p:spPr/>
        <p:txBody>
          <a:bodyPr>
            <a:normAutofit/>
          </a:bodyPr>
          <a:lstStyle/>
          <a:p>
            <a:pPr eaLnBrk="1" hangingPunct="1"/>
            <a:r>
              <a:rPr lang="en-US" altLang="en-US"/>
              <a:t>GPath is a construction in Groovy code that powers object navigation, analogous to XPath</a:t>
            </a:r>
          </a:p>
          <a:p>
            <a:pPr eaLnBrk="1" hangingPunct="1"/>
            <a:r>
              <a:rPr lang="en-US" altLang="en-US"/>
              <a:t>Builds upon bean properties, closures, safe dereferencing operator and spread dot operator.</a:t>
            </a:r>
          </a:p>
        </p:txBody>
      </p:sp>
      <p:sp>
        <p:nvSpPr>
          <p:cNvPr id="125956" name="Rectangle 2">
            <a:extLst>
              <a:ext uri="{FF2B5EF4-FFF2-40B4-BE49-F238E27FC236}">
                <a16:creationId xmlns:a16="http://schemas.microsoft.com/office/drawing/2014/main" id="{76CD5BB4-4B18-492F-AAC1-02014B152A81}"/>
              </a:ext>
            </a:extLst>
          </p:cNvPr>
          <p:cNvSpPr>
            <a:spLocks noGrp="1" noChangeArrowheads="1"/>
          </p:cNvSpPr>
          <p:nvPr>
            <p:ph type="title"/>
          </p:nvPr>
        </p:nvSpPr>
        <p:spPr/>
        <p:txBody>
          <a:bodyPr/>
          <a:lstStyle/>
          <a:p>
            <a:pPr eaLnBrk="1" hangingPunct="1"/>
            <a:r>
              <a:rPr lang="en-US" altLang="en-US" dirty="0" err="1"/>
              <a:t>GPath</a:t>
            </a:r>
            <a:endParaRPr lang="en-US" altLang="en-US" dirty="0"/>
          </a:p>
        </p:txBody>
      </p:sp>
      <p:sp>
        <p:nvSpPr>
          <p:cNvPr id="125958" name="Rectangle 5">
            <a:extLst>
              <a:ext uri="{FF2B5EF4-FFF2-40B4-BE49-F238E27FC236}">
                <a16:creationId xmlns:a16="http://schemas.microsoft.com/office/drawing/2014/main" id="{19C460FD-38E5-44B9-BF83-83548169C5E2}"/>
              </a:ext>
            </a:extLst>
          </p:cNvPr>
          <p:cNvSpPr>
            <a:spLocks noChangeArrowheads="1"/>
          </p:cNvSpPr>
          <p:nvPr/>
        </p:nvSpPr>
        <p:spPr bwMode="auto">
          <a:xfrm>
            <a:off x="342900" y="3324225"/>
            <a:ext cx="8204200" cy="18129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solidFill>
                  <a:srgbClr val="009200"/>
                </a:solidFill>
                <a:latin typeface="Courier New" panose="02070309020205020404" pitchFamily="49" charset="0"/>
              </a:rPr>
              <a:t>// Find all the 'get' methods in this class</a:t>
            </a:r>
          </a:p>
          <a:p>
            <a:pPr>
              <a:spcBef>
                <a:spcPct val="0"/>
              </a:spcBef>
              <a:buFontTx/>
              <a:buNone/>
            </a:pPr>
            <a:r>
              <a:rPr lang="en-US" altLang="en-US" sz="1600" b="1">
                <a:latin typeface="Courier New" panose="02070309020205020404" pitchFamily="49" charset="0"/>
              </a:rPr>
              <a:t>println this.class.methods*.name.grep(~/get.*/).sort()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Output</a:t>
            </a:r>
          </a:p>
          <a:p>
            <a:pPr>
              <a:spcBef>
                <a:spcPct val="0"/>
              </a:spcBef>
              <a:buFontTx/>
              <a:buNone/>
            </a:pPr>
            <a:r>
              <a:rPr lang="en-US" altLang="en-US" sz="1600" b="1">
                <a:latin typeface="Courier New" panose="02070309020205020404" pitchFamily="49" charset="0"/>
              </a:rPr>
              <a:t>[getBinding, getClass, getMetaClass, getProperty]</a:t>
            </a:r>
          </a:p>
          <a:p>
            <a:pPr>
              <a:spcBef>
                <a:spcPct val="0"/>
              </a:spcBef>
              <a:buFontTx/>
              <a:buNone/>
            </a:pPr>
            <a:endParaRPr lang="en-US" altLang="en-US" sz="1600" b="1">
              <a:latin typeface="Courier New" panose="02070309020205020404" pitchFamily="49" charset="0"/>
            </a:endParaRP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5" name="Rectangle 3">
            <a:extLst>
              <a:ext uri="{FF2B5EF4-FFF2-40B4-BE49-F238E27FC236}">
                <a16:creationId xmlns:a16="http://schemas.microsoft.com/office/drawing/2014/main" id="{9D57ACEC-3F43-47B9-97D3-4A05C356847B}"/>
              </a:ext>
            </a:extLst>
          </p:cNvPr>
          <p:cNvSpPr>
            <a:spLocks noGrp="1" noChangeArrowheads="1"/>
          </p:cNvSpPr>
          <p:nvPr>
            <p:ph sz="quarter" idx="12"/>
          </p:nvPr>
        </p:nvSpPr>
        <p:spPr/>
        <p:txBody>
          <a:bodyPr/>
          <a:lstStyle/>
          <a:p>
            <a:pPr eaLnBrk="1" hangingPunct="1"/>
            <a:r>
              <a:rPr lang="en-US" altLang="en-US" dirty="0"/>
              <a:t>Given the following model </a:t>
            </a:r>
          </a:p>
        </p:txBody>
      </p:sp>
      <p:sp>
        <p:nvSpPr>
          <p:cNvPr id="128004" name="Rectangle 2">
            <a:extLst>
              <a:ext uri="{FF2B5EF4-FFF2-40B4-BE49-F238E27FC236}">
                <a16:creationId xmlns:a16="http://schemas.microsoft.com/office/drawing/2014/main" id="{B88413D6-7CD9-425F-A31B-F3FE089AB64A}"/>
              </a:ext>
            </a:extLst>
          </p:cNvPr>
          <p:cNvSpPr>
            <a:spLocks noGrp="1" noChangeArrowheads="1"/>
          </p:cNvSpPr>
          <p:nvPr>
            <p:ph type="title"/>
          </p:nvPr>
        </p:nvSpPr>
        <p:spPr/>
        <p:txBody>
          <a:bodyPr/>
          <a:lstStyle/>
          <a:p>
            <a:pPr eaLnBrk="1" hangingPunct="1"/>
            <a:r>
              <a:rPr lang="en-US" altLang="en-US" dirty="0" err="1"/>
              <a:t>GPath</a:t>
            </a:r>
            <a:r>
              <a:rPr lang="en-US" altLang="en-US" dirty="0"/>
              <a:t> Example2</a:t>
            </a:r>
          </a:p>
        </p:txBody>
      </p:sp>
      <p:pic>
        <p:nvPicPr>
          <p:cNvPr id="128006" name="Picture 4">
            <a:extLst>
              <a:ext uri="{FF2B5EF4-FFF2-40B4-BE49-F238E27FC236}">
                <a16:creationId xmlns:a16="http://schemas.microsoft.com/office/drawing/2014/main" id="{FDF20445-EEE6-49E8-8EB6-BCF3987B1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5" y="2038350"/>
            <a:ext cx="5999163"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007" name="Rectangle 5">
            <a:extLst>
              <a:ext uri="{FF2B5EF4-FFF2-40B4-BE49-F238E27FC236}">
                <a16:creationId xmlns:a16="http://schemas.microsoft.com/office/drawing/2014/main" id="{2B74DEEF-1483-405E-9EF0-297F6C5622E1}"/>
              </a:ext>
            </a:extLst>
          </p:cNvPr>
          <p:cNvSpPr>
            <a:spLocks noChangeArrowheads="1"/>
          </p:cNvSpPr>
          <p:nvPr/>
        </p:nvSpPr>
        <p:spPr bwMode="auto">
          <a:xfrm>
            <a:off x="419100" y="3590925"/>
            <a:ext cx="8204200" cy="254635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class Invoice { List items; Date date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class LineItem { </a:t>
            </a:r>
          </a:p>
          <a:p>
            <a:pPr>
              <a:spcBef>
                <a:spcPct val="0"/>
              </a:spcBef>
              <a:buFontTx/>
              <a:buNone/>
            </a:pPr>
            <a:r>
              <a:rPr lang="en-US" altLang="en-US" sz="1600" b="1">
                <a:latin typeface="Courier New" panose="02070309020205020404" pitchFamily="49" charset="0"/>
              </a:rPr>
              <a:t>    Product product; int count; </a:t>
            </a:r>
          </a:p>
          <a:p>
            <a:pPr>
              <a:spcBef>
                <a:spcPct val="0"/>
              </a:spcBef>
              <a:buFontTx/>
              <a:buNone/>
            </a:pPr>
            <a:r>
              <a:rPr lang="en-US" altLang="en-US" sz="1600" b="1">
                <a:latin typeface="Courier New" panose="02070309020205020404" pitchFamily="49" charset="0"/>
              </a:rPr>
              <a:t>    int total() { </a:t>
            </a:r>
          </a:p>
          <a:p>
            <a:pPr>
              <a:spcBef>
                <a:spcPct val="0"/>
              </a:spcBef>
              <a:buFontTx/>
              <a:buNone/>
            </a:pPr>
            <a:r>
              <a:rPr lang="en-US" altLang="en-US" sz="1600" b="1">
                <a:latin typeface="Courier New" panose="02070309020205020404" pitchFamily="49" charset="0"/>
              </a:rPr>
              <a:t>        return product.dollar * count </a:t>
            </a:r>
          </a:p>
          <a:p>
            <a:pPr>
              <a:spcBef>
                <a:spcPct val="0"/>
              </a:spcBef>
              <a:buFontTx/>
              <a:buNone/>
            </a:pPr>
            <a:r>
              <a:rPr lang="en-US" altLang="en-US" sz="1600" b="1">
                <a:latin typeface="Courier New" panose="02070309020205020404" pitchFamily="49" charset="0"/>
              </a:rPr>
              <a:t>    } </a:t>
            </a:r>
          </a:p>
          <a:p>
            <a:pPr>
              <a:spcBef>
                <a:spcPct val="0"/>
              </a:spcBef>
              <a:buFontTx/>
              <a:buNone/>
            </a:pPr>
            <a:r>
              <a:rPr lang="en-US" altLang="en-US" sz="1600" b="1">
                <a:latin typeface="Courier New" panose="02070309020205020404" pitchFamily="49" charset="0"/>
              </a:rPr>
              <a:t>}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class Product { String name; def dollar}</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3" name="Rectangle 3">
            <a:extLst>
              <a:ext uri="{FF2B5EF4-FFF2-40B4-BE49-F238E27FC236}">
                <a16:creationId xmlns:a16="http://schemas.microsoft.com/office/drawing/2014/main" id="{2866E11E-4770-4F89-B740-D6604B499451}"/>
              </a:ext>
            </a:extLst>
          </p:cNvPr>
          <p:cNvSpPr>
            <a:spLocks noGrp="1" noChangeArrowheads="1"/>
          </p:cNvSpPr>
          <p:nvPr>
            <p:ph sz="quarter" idx="12"/>
          </p:nvPr>
        </p:nvSpPr>
        <p:spPr/>
        <p:txBody>
          <a:bodyPr/>
          <a:lstStyle/>
          <a:p>
            <a:pPr eaLnBrk="1" hangingPunct="1"/>
            <a:r>
              <a:rPr lang="en-US" altLang="en-US"/>
              <a:t>You can perform GPath operations like the following. </a:t>
            </a:r>
          </a:p>
        </p:txBody>
      </p:sp>
      <p:sp>
        <p:nvSpPr>
          <p:cNvPr id="130052" name="Rectangle 2">
            <a:extLst>
              <a:ext uri="{FF2B5EF4-FFF2-40B4-BE49-F238E27FC236}">
                <a16:creationId xmlns:a16="http://schemas.microsoft.com/office/drawing/2014/main" id="{27ACF884-8DBA-4EA2-9D5A-DAC816C02E38}"/>
              </a:ext>
            </a:extLst>
          </p:cNvPr>
          <p:cNvSpPr>
            <a:spLocks noGrp="1" noChangeArrowheads="1"/>
          </p:cNvSpPr>
          <p:nvPr>
            <p:ph type="title"/>
          </p:nvPr>
        </p:nvSpPr>
        <p:spPr/>
        <p:txBody>
          <a:bodyPr/>
          <a:lstStyle/>
          <a:p>
            <a:pPr eaLnBrk="1" hangingPunct="1"/>
            <a:r>
              <a:rPr lang="en-US" altLang="en-US"/>
              <a:t>GPath Example2</a:t>
            </a:r>
          </a:p>
        </p:txBody>
      </p:sp>
      <p:sp>
        <p:nvSpPr>
          <p:cNvPr id="130054" name="Rectangle 6">
            <a:extLst>
              <a:ext uri="{FF2B5EF4-FFF2-40B4-BE49-F238E27FC236}">
                <a16:creationId xmlns:a16="http://schemas.microsoft.com/office/drawing/2014/main" id="{F377F46F-581A-4FA4-9B25-F66E41E5908D}"/>
              </a:ext>
            </a:extLst>
          </p:cNvPr>
          <p:cNvSpPr>
            <a:spLocks noChangeArrowheads="1"/>
          </p:cNvSpPr>
          <p:nvPr/>
        </p:nvSpPr>
        <p:spPr bwMode="auto">
          <a:xfrm>
            <a:off x="444500" y="3705225"/>
            <a:ext cx="8204200" cy="20574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 get the totals of all line items in all invoices</a:t>
            </a:r>
          </a:p>
          <a:p>
            <a:pPr>
              <a:spcBef>
                <a:spcPct val="0"/>
              </a:spcBef>
              <a:buFontTx/>
              <a:buNone/>
            </a:pPr>
            <a:r>
              <a:rPr lang="en-US" altLang="en-US" sz="1600" b="1">
                <a:latin typeface="Courier New" panose="02070309020205020404" pitchFamily="49" charset="0"/>
              </a:rPr>
              <a:t>invoices.items*.total()</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 find all product names with a line item totals &gt; 7000</a:t>
            </a:r>
          </a:p>
          <a:p>
            <a:pPr>
              <a:spcBef>
                <a:spcPct val="0"/>
              </a:spcBef>
              <a:buFontTx/>
              <a:buNone/>
            </a:pPr>
            <a:r>
              <a:rPr lang="en-US" altLang="en-US" sz="1600" b="1">
                <a:latin typeface="Courier New" panose="02070309020205020404" pitchFamily="49" charset="0"/>
              </a:rPr>
              <a:t>invoices.items.grep{it.total() &gt; 7000}.product.name</a:t>
            </a:r>
          </a:p>
          <a:p>
            <a:pPr>
              <a:spcBef>
                <a:spcPct val="0"/>
              </a:spcBef>
              <a:buFontTx/>
              <a:buNone/>
            </a:pPr>
            <a:endParaRPr lang="en-US" altLang="en-US" sz="1600" b="1">
              <a:latin typeface="Courier New" panose="02070309020205020404" pitchFamily="49" charset="0"/>
            </a:endParaRPr>
          </a:p>
          <a:p>
            <a:pPr>
              <a:spcBef>
                <a:spcPct val="0"/>
              </a:spcBef>
              <a:buFontTx/>
              <a:buNone/>
            </a:pPr>
            <a:endParaRPr lang="en-US" altLang="en-US" sz="1600" b="1">
              <a:latin typeface="Courier New" panose="02070309020205020404" pitchFamily="49" charset="0"/>
            </a:endParaRPr>
          </a:p>
        </p:txBody>
      </p:sp>
      <p:pic>
        <p:nvPicPr>
          <p:cNvPr id="130055" name="Picture 7">
            <a:extLst>
              <a:ext uri="{FF2B5EF4-FFF2-40B4-BE49-F238E27FC236}">
                <a16:creationId xmlns:a16="http://schemas.microsoft.com/office/drawing/2014/main" id="{B4E63B0E-EBB1-4C4B-BE05-45ACBDB01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5" y="2038350"/>
            <a:ext cx="5999163"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1" name="Rectangle 3">
            <a:extLst>
              <a:ext uri="{FF2B5EF4-FFF2-40B4-BE49-F238E27FC236}">
                <a16:creationId xmlns:a16="http://schemas.microsoft.com/office/drawing/2014/main" id="{EBB8C1E1-B68A-4AF6-B0B5-8E146891AD13}"/>
              </a:ext>
            </a:extLst>
          </p:cNvPr>
          <p:cNvSpPr>
            <a:spLocks noGrp="1" noChangeArrowheads="1"/>
          </p:cNvSpPr>
          <p:nvPr>
            <p:ph sz="quarter" idx="12"/>
          </p:nvPr>
        </p:nvSpPr>
        <p:spPr/>
        <p:txBody>
          <a:bodyPr>
            <a:normAutofit/>
          </a:bodyPr>
          <a:lstStyle/>
          <a:p>
            <a:pPr eaLnBrk="1" hangingPunct="1">
              <a:lnSpc>
                <a:spcPct val="90000"/>
              </a:lnSpc>
            </a:pPr>
            <a:r>
              <a:rPr lang="en-US" altLang="en-US"/>
              <a:t>'use' keyword</a:t>
            </a:r>
          </a:p>
          <a:p>
            <a:pPr eaLnBrk="1" hangingPunct="1">
              <a:lnSpc>
                <a:spcPct val="90000"/>
              </a:lnSpc>
            </a:pPr>
            <a:r>
              <a:rPr lang="en-US" altLang="en-US"/>
              <a:t>Allows you to augment a class's available instance methods.</a:t>
            </a:r>
          </a:p>
        </p:txBody>
      </p:sp>
      <p:sp>
        <p:nvSpPr>
          <p:cNvPr id="132100" name="Rectangle 2">
            <a:extLst>
              <a:ext uri="{FF2B5EF4-FFF2-40B4-BE49-F238E27FC236}">
                <a16:creationId xmlns:a16="http://schemas.microsoft.com/office/drawing/2014/main" id="{CB25CB97-13F3-44A3-9E38-8790A34D6BE3}"/>
              </a:ext>
            </a:extLst>
          </p:cNvPr>
          <p:cNvSpPr>
            <a:spLocks noGrp="1" noChangeArrowheads="1"/>
          </p:cNvSpPr>
          <p:nvPr>
            <p:ph type="title"/>
          </p:nvPr>
        </p:nvSpPr>
        <p:spPr/>
        <p:txBody>
          <a:bodyPr/>
          <a:lstStyle/>
          <a:p>
            <a:pPr eaLnBrk="1" hangingPunct="1"/>
            <a:r>
              <a:rPr lang="en-US" altLang="en-US" dirty="0"/>
              <a:t>Mix In Categories</a:t>
            </a:r>
          </a:p>
        </p:txBody>
      </p:sp>
      <p:sp>
        <p:nvSpPr>
          <p:cNvPr id="132102" name="Rectangle 4">
            <a:extLst>
              <a:ext uri="{FF2B5EF4-FFF2-40B4-BE49-F238E27FC236}">
                <a16:creationId xmlns:a16="http://schemas.microsoft.com/office/drawing/2014/main" id="{2E8035DD-9F86-46B1-B058-2D7A97B51AB1}"/>
              </a:ext>
            </a:extLst>
          </p:cNvPr>
          <p:cNvSpPr>
            <a:spLocks noChangeArrowheads="1"/>
          </p:cNvSpPr>
          <p:nvPr/>
        </p:nvSpPr>
        <p:spPr bwMode="auto">
          <a:xfrm>
            <a:off x="444500" y="2282825"/>
            <a:ext cx="8204200" cy="40132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class Person {</a:t>
            </a:r>
          </a:p>
          <a:p>
            <a:pPr>
              <a:spcBef>
                <a:spcPct val="0"/>
              </a:spcBef>
              <a:buFontTx/>
              <a:buNone/>
            </a:pPr>
            <a:r>
              <a:rPr lang="en-US" altLang="en-US" sz="1600" b="1">
                <a:latin typeface="Courier New" panose="02070309020205020404" pitchFamily="49" charset="0"/>
              </a:rPr>
              <a:t>    Person(name, male) { this.name = name; this.male = male}</a:t>
            </a:r>
          </a:p>
          <a:p>
            <a:pPr>
              <a:spcBef>
                <a:spcPct val="0"/>
              </a:spcBef>
              <a:buFontTx/>
              <a:buNone/>
            </a:pPr>
            <a:r>
              <a:rPr lang="en-US" altLang="en-US" sz="1600" b="1">
                <a:latin typeface="Courier New" panose="02070309020205020404" pitchFamily="49" charset="0"/>
              </a:rPr>
              <a:t>    private def name</a:t>
            </a:r>
          </a:p>
          <a:p>
            <a:pPr>
              <a:spcBef>
                <a:spcPct val="0"/>
              </a:spcBef>
              <a:buFontTx/>
              <a:buNone/>
            </a:pPr>
            <a:r>
              <a:rPr lang="en-US" altLang="en-US" sz="1600" b="1">
                <a:latin typeface="Courier New" panose="02070309020205020404" pitchFamily="49" charset="0"/>
              </a:rPr>
              <a:t>    boolean male</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Add getTitle method to Person class</a:t>
            </a:r>
          </a:p>
          <a:p>
            <a:pPr>
              <a:spcBef>
                <a:spcPct val="0"/>
              </a:spcBef>
              <a:buFontTx/>
              <a:buNone/>
            </a:pPr>
            <a:r>
              <a:rPr lang="en-US" altLang="en-US" sz="1600" b="1">
                <a:latin typeface="Courier New" panose="02070309020205020404" pitchFamily="49" charset="0"/>
              </a:rPr>
              <a:t>class PersonTitleCategory {</a:t>
            </a:r>
          </a:p>
          <a:p>
            <a:pPr>
              <a:spcBef>
                <a:spcPct val="0"/>
              </a:spcBef>
              <a:buFontTx/>
              <a:buNone/>
            </a:pPr>
            <a:r>
              <a:rPr lang="en-US" altLang="en-US" sz="1600" b="1">
                <a:latin typeface="Courier New" panose="02070309020205020404" pitchFamily="49" charset="0"/>
              </a:rPr>
              <a:t>    static String getTitle(Person self) {</a:t>
            </a:r>
          </a:p>
          <a:p>
            <a:pPr>
              <a:spcBef>
                <a:spcPct val="0"/>
              </a:spcBef>
              <a:buFontTx/>
              <a:buNone/>
            </a:pPr>
            <a:r>
              <a:rPr lang="en-US" altLang="en-US" sz="1600" b="1">
                <a:latin typeface="Courier New" panose="02070309020205020404" pitchFamily="49" charset="0"/>
              </a:rPr>
              <a:t>        if(self.male) </a:t>
            </a:r>
          </a:p>
          <a:p>
            <a:pPr>
              <a:spcBef>
                <a:spcPct val="0"/>
              </a:spcBef>
              <a:buFontTx/>
              <a:buNone/>
            </a:pPr>
            <a:r>
              <a:rPr lang="en-US" altLang="en-US" sz="1600" b="1">
                <a:latin typeface="Courier New" panose="02070309020205020404" pitchFamily="49" charset="0"/>
              </a:rPr>
              <a:t>            return 'Mr. ' + self.name</a:t>
            </a:r>
          </a:p>
          <a:p>
            <a:pPr>
              <a:spcBef>
                <a:spcPct val="0"/>
              </a:spcBef>
              <a:buFontTx/>
              <a:buNone/>
            </a:pPr>
            <a:r>
              <a:rPr lang="en-US" altLang="en-US" sz="1600" b="1">
                <a:latin typeface="Courier New" panose="02070309020205020404" pitchFamily="49" charset="0"/>
              </a:rPr>
              <a:t>        else</a:t>
            </a:r>
          </a:p>
          <a:p>
            <a:pPr>
              <a:spcBef>
                <a:spcPct val="0"/>
              </a:spcBef>
              <a:buFontTx/>
              <a:buNone/>
            </a:pPr>
            <a:r>
              <a:rPr lang="en-US" altLang="en-US" sz="1600" b="1">
                <a:latin typeface="Courier New" panose="02070309020205020404" pitchFamily="49" charset="0"/>
              </a:rPr>
              <a:t>            return 'Ms. ' + self.name</a:t>
            </a:r>
          </a:p>
          <a:p>
            <a:pPr>
              <a:spcBef>
                <a:spcPct val="0"/>
              </a:spcBef>
              <a:buFontTx/>
              <a:buNone/>
            </a:pPr>
            <a:r>
              <a:rPr lang="en-US" altLang="en-US" sz="1600" b="1">
                <a:latin typeface="Courier New" panose="02070309020205020404" pitchFamily="49" charset="0"/>
              </a:rPr>
              <a:t>    }</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Rectangle 2">
            <a:extLst>
              <a:ext uri="{FF2B5EF4-FFF2-40B4-BE49-F238E27FC236}">
                <a16:creationId xmlns:a16="http://schemas.microsoft.com/office/drawing/2014/main" id="{75ECC8C7-C6BA-4C6D-BEAF-7BEFE659FC0D}"/>
              </a:ext>
            </a:extLst>
          </p:cNvPr>
          <p:cNvSpPr>
            <a:spLocks noGrp="1" noChangeArrowheads="1"/>
          </p:cNvSpPr>
          <p:nvPr>
            <p:ph type="title"/>
          </p:nvPr>
        </p:nvSpPr>
        <p:spPr/>
        <p:txBody>
          <a:bodyPr/>
          <a:lstStyle/>
          <a:p>
            <a:pPr eaLnBrk="1" hangingPunct="1"/>
            <a:r>
              <a:rPr lang="en-US" altLang="en-US"/>
              <a:t>Mix In Categories</a:t>
            </a:r>
          </a:p>
        </p:txBody>
      </p:sp>
      <p:sp>
        <p:nvSpPr>
          <p:cNvPr id="134149" name="Rectangle 4">
            <a:extLst>
              <a:ext uri="{FF2B5EF4-FFF2-40B4-BE49-F238E27FC236}">
                <a16:creationId xmlns:a16="http://schemas.microsoft.com/office/drawing/2014/main" id="{0C910ABC-F998-48A9-AD8C-7F8038A388A8}"/>
              </a:ext>
            </a:extLst>
          </p:cNvPr>
          <p:cNvSpPr>
            <a:spLocks noChangeArrowheads="1"/>
          </p:cNvSpPr>
          <p:nvPr/>
        </p:nvSpPr>
        <p:spPr bwMode="auto">
          <a:xfrm>
            <a:off x="444500" y="1355725"/>
            <a:ext cx="8204200" cy="40132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kim = new Person('Kim', false);</a:t>
            </a:r>
          </a:p>
          <a:p>
            <a:pPr>
              <a:spcBef>
                <a:spcPct val="0"/>
              </a:spcBef>
              <a:buFontTx/>
              <a:buNone/>
            </a:pPr>
            <a:r>
              <a:rPr lang="en-US" altLang="en-US" sz="1600" b="1">
                <a:latin typeface="Courier New" panose="02070309020205020404" pitchFamily="49" charset="0"/>
              </a:rPr>
              <a:t>bob = new Person('Bob', true);</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println kim.name</a:t>
            </a:r>
          </a:p>
          <a:p>
            <a:pPr>
              <a:spcBef>
                <a:spcPct val="0"/>
              </a:spcBef>
              <a:buFontTx/>
              <a:buNone/>
            </a:pPr>
            <a:r>
              <a:rPr lang="en-US" altLang="en-US" sz="1600" b="1">
                <a:latin typeface="Courier New" panose="02070309020205020404" pitchFamily="49" charset="0"/>
              </a:rPr>
              <a:t>println bob.name</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use (PersonTitleCategory) {</a:t>
            </a:r>
          </a:p>
          <a:p>
            <a:pPr>
              <a:spcBef>
                <a:spcPct val="0"/>
              </a:spcBef>
              <a:buFontTx/>
              <a:buNone/>
            </a:pPr>
            <a:r>
              <a:rPr lang="en-US" altLang="en-US" sz="1600" b="1">
                <a:latin typeface="Courier New" panose="02070309020205020404" pitchFamily="49" charset="0"/>
              </a:rPr>
              <a:t>    println kim.title</a:t>
            </a:r>
          </a:p>
          <a:p>
            <a:pPr>
              <a:spcBef>
                <a:spcPct val="0"/>
              </a:spcBef>
              <a:buFontTx/>
              <a:buNone/>
            </a:pPr>
            <a:r>
              <a:rPr lang="en-US" altLang="en-US" sz="1600" b="1">
                <a:latin typeface="Courier New" panose="02070309020205020404" pitchFamily="49" charset="0"/>
              </a:rPr>
              <a:t>    println bob.title</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u="sng">
                <a:latin typeface="Courier New" panose="02070309020205020404" pitchFamily="49" charset="0"/>
              </a:rPr>
              <a:t>Output:</a:t>
            </a:r>
          </a:p>
          <a:p>
            <a:pPr>
              <a:spcBef>
                <a:spcPct val="0"/>
              </a:spcBef>
              <a:buFontTx/>
              <a:buNone/>
            </a:pPr>
            <a:r>
              <a:rPr lang="en-US" altLang="en-US" sz="1600" b="1">
                <a:latin typeface="Courier New" panose="02070309020205020404" pitchFamily="49" charset="0"/>
              </a:rPr>
              <a:t>Kim</a:t>
            </a:r>
          </a:p>
          <a:p>
            <a:pPr>
              <a:spcBef>
                <a:spcPct val="0"/>
              </a:spcBef>
              <a:buFontTx/>
              <a:buNone/>
            </a:pPr>
            <a:r>
              <a:rPr lang="en-US" altLang="en-US" sz="1600" b="1">
                <a:latin typeface="Courier New" panose="02070309020205020404" pitchFamily="49" charset="0"/>
              </a:rPr>
              <a:t>Bob</a:t>
            </a:r>
          </a:p>
          <a:p>
            <a:pPr>
              <a:spcBef>
                <a:spcPct val="0"/>
              </a:spcBef>
              <a:buFontTx/>
              <a:buNone/>
            </a:pPr>
            <a:r>
              <a:rPr lang="en-US" altLang="en-US" sz="1600" b="1">
                <a:latin typeface="Courier New" panose="02070309020205020404" pitchFamily="49" charset="0"/>
              </a:rPr>
              <a:t>Ms. Kim</a:t>
            </a:r>
          </a:p>
          <a:p>
            <a:pPr>
              <a:spcBef>
                <a:spcPct val="0"/>
              </a:spcBef>
              <a:buFontTx/>
              <a:buNone/>
            </a:pPr>
            <a:r>
              <a:rPr lang="en-US" altLang="en-US" sz="1600" b="1">
                <a:latin typeface="Courier New" panose="02070309020205020404" pitchFamily="49" charset="0"/>
              </a:rPr>
              <a:t>Mr. Bob</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3932F0-4276-4E4F-9EAC-38ADBF617F61}"/>
              </a:ext>
            </a:extLst>
          </p:cNvPr>
          <p:cNvSpPr>
            <a:spLocks noGrp="1"/>
          </p:cNvSpPr>
          <p:nvPr>
            <p:ph sz="quarter" idx="12"/>
          </p:nvPr>
        </p:nvSpPr>
        <p:spPr/>
        <p:txBody>
          <a:bodyPr>
            <a:normAutofit fontScale="92500"/>
          </a:bodyPr>
          <a:lstStyle/>
          <a:p>
            <a:r>
              <a:rPr lang="en-US" dirty="0"/>
              <a:t>Grail is an open-source web application framework that uses the Apache Groovy programming language to develop real projects. </a:t>
            </a:r>
          </a:p>
          <a:p>
            <a:r>
              <a:rPr lang="en-US" dirty="0"/>
              <a:t>It is a plug-in-based framework that uses its build system-(Gant) but plans to migrate to Gradle. </a:t>
            </a:r>
          </a:p>
          <a:p>
            <a:r>
              <a:rPr lang="en-US" dirty="0"/>
              <a:t>The Grails homepage provides numerous pre-defined plugins which extend the Grails framework.</a:t>
            </a:r>
          </a:p>
          <a:p>
            <a:r>
              <a:rPr lang="en-US" dirty="0"/>
              <a:t>The Grails framework allows for instance development without requiring any configuration. </a:t>
            </a:r>
          </a:p>
          <a:p>
            <a:r>
              <a:rPr lang="en-US" dirty="0"/>
              <a:t>Grails uses </a:t>
            </a:r>
            <a:r>
              <a:rPr lang="en-US" dirty="0" err="1"/>
              <a:t>JavaEE</a:t>
            </a:r>
            <a:r>
              <a:rPr lang="en-US" dirty="0"/>
              <a:t> as the structural basis and Spring for structuring the application via dependency injection.</a:t>
            </a:r>
            <a:endParaRPr lang="en-IN" dirty="0"/>
          </a:p>
        </p:txBody>
      </p:sp>
      <p:sp>
        <p:nvSpPr>
          <p:cNvPr id="2" name="Title 1">
            <a:extLst>
              <a:ext uri="{FF2B5EF4-FFF2-40B4-BE49-F238E27FC236}">
                <a16:creationId xmlns:a16="http://schemas.microsoft.com/office/drawing/2014/main" id="{824E3354-55DE-4251-9BA6-CAB5A706E8B0}"/>
              </a:ext>
            </a:extLst>
          </p:cNvPr>
          <p:cNvSpPr>
            <a:spLocks noGrp="1"/>
          </p:cNvSpPr>
          <p:nvPr>
            <p:ph type="title"/>
          </p:nvPr>
        </p:nvSpPr>
        <p:spPr/>
        <p:txBody>
          <a:bodyPr/>
          <a:lstStyle/>
          <a:p>
            <a:r>
              <a:rPr lang="en-IN" dirty="0"/>
              <a:t>What is Grails?</a:t>
            </a:r>
          </a:p>
        </p:txBody>
      </p:sp>
    </p:spTree>
    <p:extLst>
      <p:ext uri="{BB962C8B-B14F-4D97-AF65-F5344CB8AC3E}">
        <p14:creationId xmlns:p14="http://schemas.microsoft.com/office/powerpoint/2010/main" val="37632896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5C5729-4CA9-4C46-9052-282F1BED0E6F}"/>
              </a:ext>
            </a:extLst>
          </p:cNvPr>
          <p:cNvSpPr>
            <a:spLocks noGrp="1"/>
          </p:cNvSpPr>
          <p:nvPr>
            <p:ph sz="quarter" idx="12"/>
          </p:nvPr>
        </p:nvSpPr>
        <p:spPr/>
        <p:txBody>
          <a:bodyPr/>
          <a:lstStyle/>
          <a:p>
            <a:r>
              <a:rPr lang="en-US" dirty="0"/>
              <a:t>Grails framework is opted by the startup organizations to launch the product from the development mode to production mode. </a:t>
            </a:r>
          </a:p>
          <a:p>
            <a:r>
              <a:rPr lang="en-US" dirty="0"/>
              <a:t>It ensures a different way of creating web apps to the standard Java mechanisms of servlet programming, Java Server Faces, JSPs, etc. </a:t>
            </a:r>
            <a:endParaRPr lang="en-IN" dirty="0"/>
          </a:p>
        </p:txBody>
      </p:sp>
      <p:sp>
        <p:nvSpPr>
          <p:cNvPr id="3" name="Title 2">
            <a:extLst>
              <a:ext uri="{FF2B5EF4-FFF2-40B4-BE49-F238E27FC236}">
                <a16:creationId xmlns:a16="http://schemas.microsoft.com/office/drawing/2014/main" id="{971E8C72-EB93-44EA-945D-E8AC479032E4}"/>
              </a:ext>
            </a:extLst>
          </p:cNvPr>
          <p:cNvSpPr>
            <a:spLocks noGrp="1"/>
          </p:cNvSpPr>
          <p:nvPr>
            <p:ph type="title"/>
          </p:nvPr>
        </p:nvSpPr>
        <p:spPr/>
        <p:txBody>
          <a:bodyPr/>
          <a:lstStyle/>
          <a:p>
            <a:r>
              <a:rPr lang="en-IN" dirty="0"/>
              <a:t>Features of Grails</a:t>
            </a:r>
          </a:p>
        </p:txBody>
      </p:sp>
    </p:spTree>
    <p:extLst>
      <p:ext uri="{BB962C8B-B14F-4D97-AF65-F5344CB8AC3E}">
        <p14:creationId xmlns:p14="http://schemas.microsoft.com/office/powerpoint/2010/main" val="3073285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93AD02-04A4-44DA-B85B-CA2ED5649BAA}"/>
              </a:ext>
            </a:extLst>
          </p:cNvPr>
          <p:cNvSpPr>
            <a:spLocks noGrp="1"/>
          </p:cNvSpPr>
          <p:nvPr>
            <p:ph sz="quarter" idx="12"/>
          </p:nvPr>
        </p:nvSpPr>
        <p:spPr/>
        <p:txBody>
          <a:bodyPr/>
          <a:lstStyle/>
          <a:p>
            <a:r>
              <a:rPr lang="en-US" dirty="0"/>
              <a:t>Static Languages enforce type constraints at compile Time</a:t>
            </a:r>
          </a:p>
          <a:p>
            <a:r>
              <a:rPr lang="en-US" dirty="0"/>
              <a:t>Many bugs caught early in development yields performance gains</a:t>
            </a:r>
          </a:p>
          <a:p>
            <a:r>
              <a:rPr lang="en-US" dirty="0"/>
              <a:t>Can introduce friction in development</a:t>
            </a:r>
          </a:p>
          <a:p>
            <a:r>
              <a:rPr lang="en-US" dirty="0"/>
              <a:t>ill suited for flexible data formats</a:t>
            </a:r>
          </a:p>
          <a:p>
            <a:endParaRPr lang="en-IN" dirty="0"/>
          </a:p>
        </p:txBody>
      </p:sp>
      <p:sp>
        <p:nvSpPr>
          <p:cNvPr id="3" name="Title 2">
            <a:extLst>
              <a:ext uri="{FF2B5EF4-FFF2-40B4-BE49-F238E27FC236}">
                <a16:creationId xmlns:a16="http://schemas.microsoft.com/office/drawing/2014/main" id="{14CBB20F-95F2-4622-A6AB-898E1210663B}"/>
              </a:ext>
            </a:extLst>
          </p:cNvPr>
          <p:cNvSpPr>
            <a:spLocks noGrp="1"/>
          </p:cNvSpPr>
          <p:nvPr>
            <p:ph type="title"/>
          </p:nvPr>
        </p:nvSpPr>
        <p:spPr/>
        <p:txBody>
          <a:bodyPr/>
          <a:lstStyle/>
          <a:p>
            <a:r>
              <a:rPr lang="en-IN" dirty="0"/>
              <a:t>Static Vs Dynamic Languages</a:t>
            </a:r>
          </a:p>
        </p:txBody>
      </p:sp>
    </p:spTree>
    <p:extLst>
      <p:ext uri="{BB962C8B-B14F-4D97-AF65-F5344CB8AC3E}">
        <p14:creationId xmlns:p14="http://schemas.microsoft.com/office/powerpoint/2010/main" val="216393611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311E66-FC2A-4DB6-8964-A012FD898ADA}"/>
              </a:ext>
            </a:extLst>
          </p:cNvPr>
          <p:cNvSpPr>
            <a:spLocks noGrp="1"/>
          </p:cNvSpPr>
          <p:nvPr>
            <p:ph sz="quarter" idx="12"/>
          </p:nvPr>
        </p:nvSpPr>
        <p:spPr/>
        <p:txBody>
          <a:bodyPr/>
          <a:lstStyle/>
          <a:p>
            <a:r>
              <a:rPr lang="en-IN" dirty="0"/>
              <a:t>Smart Coding</a:t>
            </a:r>
          </a:p>
          <a:p>
            <a:r>
              <a:rPr lang="en-IN" dirty="0"/>
              <a:t>Vibrant and Supportive Community</a:t>
            </a:r>
          </a:p>
          <a:p>
            <a:r>
              <a:rPr lang="en-IN" dirty="0"/>
              <a:t>Grails Scaffolding</a:t>
            </a:r>
          </a:p>
          <a:p>
            <a:r>
              <a:rPr lang="en-IN" dirty="0"/>
              <a:t>Compatibility</a:t>
            </a:r>
          </a:p>
          <a:p>
            <a:r>
              <a:rPr lang="en-IN" dirty="0"/>
              <a:t>Extensive Plugins</a:t>
            </a:r>
          </a:p>
          <a:p>
            <a:r>
              <a:rPr lang="en-IN" dirty="0"/>
              <a:t>Minimal Server Restart</a:t>
            </a:r>
          </a:p>
          <a:p>
            <a:r>
              <a:rPr lang="en-IN" dirty="0"/>
              <a:t>Shorter Learning Curve</a:t>
            </a:r>
          </a:p>
          <a:p>
            <a:r>
              <a:rPr lang="en-IN" dirty="0"/>
              <a:t>https://guides.grails.org/creating-your-first-grails-app/guide/index.html</a:t>
            </a:r>
          </a:p>
        </p:txBody>
      </p:sp>
      <p:sp>
        <p:nvSpPr>
          <p:cNvPr id="3" name="Title 2">
            <a:extLst>
              <a:ext uri="{FF2B5EF4-FFF2-40B4-BE49-F238E27FC236}">
                <a16:creationId xmlns:a16="http://schemas.microsoft.com/office/drawing/2014/main" id="{7DF2B559-984E-4932-A59D-39F8CC7BC9CC}"/>
              </a:ext>
            </a:extLst>
          </p:cNvPr>
          <p:cNvSpPr>
            <a:spLocks noGrp="1"/>
          </p:cNvSpPr>
          <p:nvPr>
            <p:ph type="title"/>
          </p:nvPr>
        </p:nvSpPr>
        <p:spPr/>
        <p:txBody>
          <a:bodyPr/>
          <a:lstStyle/>
          <a:p>
            <a:r>
              <a:rPr lang="en-IN" dirty="0"/>
              <a:t>Features of Grails</a:t>
            </a:r>
          </a:p>
        </p:txBody>
      </p:sp>
    </p:spTree>
    <p:extLst>
      <p:ext uri="{BB962C8B-B14F-4D97-AF65-F5344CB8AC3E}">
        <p14:creationId xmlns:p14="http://schemas.microsoft.com/office/powerpoint/2010/main" val="26098398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DE2B48-A547-4430-B9AF-88DF80A01427}"/>
              </a:ext>
            </a:extLst>
          </p:cNvPr>
          <p:cNvSpPr>
            <a:spLocks noGrp="1"/>
          </p:cNvSpPr>
          <p:nvPr>
            <p:ph type="title"/>
          </p:nvPr>
        </p:nvSpPr>
        <p:spPr/>
        <p:txBody>
          <a:bodyPr/>
          <a:lstStyle/>
          <a:p>
            <a:r>
              <a:rPr lang="en-US" dirty="0"/>
              <a:t>Difference between Grails and Groovy</a:t>
            </a:r>
            <a:endParaRPr lang="en-IN" dirty="0"/>
          </a:p>
        </p:txBody>
      </p:sp>
      <p:graphicFrame>
        <p:nvGraphicFramePr>
          <p:cNvPr id="4" name="Table 3">
            <a:extLst>
              <a:ext uri="{FF2B5EF4-FFF2-40B4-BE49-F238E27FC236}">
                <a16:creationId xmlns:a16="http://schemas.microsoft.com/office/drawing/2014/main" id="{AE3563F1-8CAC-419D-82E0-11A5FFD2E0D5}"/>
              </a:ext>
            </a:extLst>
          </p:cNvPr>
          <p:cNvGraphicFramePr>
            <a:graphicFrameLocks noGrp="1"/>
          </p:cNvGraphicFramePr>
          <p:nvPr>
            <p:extLst>
              <p:ext uri="{D42A27DB-BD31-4B8C-83A1-F6EECF244321}">
                <p14:modId xmlns:p14="http://schemas.microsoft.com/office/powerpoint/2010/main" val="3671638597"/>
              </p:ext>
            </p:extLst>
          </p:nvPr>
        </p:nvGraphicFramePr>
        <p:xfrm>
          <a:off x="461035" y="1375682"/>
          <a:ext cx="8345614" cy="5122772"/>
        </p:xfrm>
        <a:graphic>
          <a:graphicData uri="http://schemas.openxmlformats.org/drawingml/2006/table">
            <a:tbl>
              <a:tblPr/>
              <a:tblGrid>
                <a:gridCol w="4084332">
                  <a:extLst>
                    <a:ext uri="{9D8B030D-6E8A-4147-A177-3AD203B41FA5}">
                      <a16:colId xmlns:a16="http://schemas.microsoft.com/office/drawing/2014/main" val="2125096692"/>
                    </a:ext>
                  </a:extLst>
                </a:gridCol>
                <a:gridCol w="4261282">
                  <a:extLst>
                    <a:ext uri="{9D8B030D-6E8A-4147-A177-3AD203B41FA5}">
                      <a16:colId xmlns:a16="http://schemas.microsoft.com/office/drawing/2014/main" val="337271932"/>
                    </a:ext>
                  </a:extLst>
                </a:gridCol>
              </a:tblGrid>
              <a:tr h="301858">
                <a:tc>
                  <a:txBody>
                    <a:bodyPr/>
                    <a:lstStyle/>
                    <a:p>
                      <a:r>
                        <a:rPr lang="en-IN" sz="1400" b="1" dirty="0">
                          <a:effectLst/>
                        </a:rPr>
                        <a:t>Groovy</a:t>
                      </a:r>
                      <a:endParaRPr lang="en-IN" sz="1400" dirty="0">
                        <a:effectLst/>
                      </a:endParaRP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BEB"/>
                    </a:solidFill>
                  </a:tcPr>
                </a:tc>
                <a:tc>
                  <a:txBody>
                    <a:bodyPr/>
                    <a:lstStyle/>
                    <a:p>
                      <a:r>
                        <a:rPr lang="en-IN" sz="1400" b="1">
                          <a:effectLst/>
                        </a:rPr>
                        <a:t>Grails</a:t>
                      </a:r>
                      <a:endParaRPr lang="en-IN" sz="1400">
                        <a:effectLst/>
                      </a:endParaRP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BEB"/>
                    </a:solidFill>
                  </a:tcPr>
                </a:tc>
                <a:extLst>
                  <a:ext uri="{0D108BD9-81ED-4DB2-BD59-A6C34878D82A}">
                    <a16:rowId xmlns:a16="http://schemas.microsoft.com/office/drawing/2014/main" val="451020329"/>
                  </a:ext>
                </a:extLst>
              </a:tr>
              <a:tr h="1205229">
                <a:tc>
                  <a:txBody>
                    <a:bodyPr/>
                    <a:lstStyle/>
                    <a:p>
                      <a:r>
                        <a:rPr lang="en-US" sz="1400" dirty="0">
                          <a:effectLst/>
                        </a:rPr>
                        <a:t>Groovy is an object-oriented programming language for the Java platform.</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r>
                        <a:rPr lang="en-US" sz="1400">
                          <a:effectLst/>
                        </a:rPr>
                        <a:t>Grails (previously known as “Groovy on Grails”) is a programming framework based on Groovy and inspired by Ruby on Rails.</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591563267"/>
                  </a:ext>
                </a:extLst>
              </a:tr>
              <a:tr h="1657189">
                <a:tc>
                  <a:txBody>
                    <a:bodyPr/>
                    <a:lstStyle/>
                    <a:p>
                      <a:r>
                        <a:rPr lang="en-US" sz="1400">
                          <a:effectLst/>
                        </a:rPr>
                        <a:t>All groovy codes are compiled to Java byte codes which can be executed by JVM.</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BEB"/>
                    </a:solidFill>
                  </a:tcPr>
                </a:tc>
                <a:tc>
                  <a:txBody>
                    <a:bodyPr/>
                    <a:lstStyle/>
                    <a:p>
                      <a:r>
                        <a:rPr lang="en-US" sz="1400">
                          <a:effectLst/>
                        </a:rPr>
                        <a:t>It’s a RAPID Web Application development framework which provides a tremendous boost in development by abstracting its common requirements in web development.</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BEB"/>
                    </a:solidFill>
                  </a:tcPr>
                </a:tc>
                <a:extLst>
                  <a:ext uri="{0D108BD9-81ED-4DB2-BD59-A6C34878D82A}">
                    <a16:rowId xmlns:a16="http://schemas.microsoft.com/office/drawing/2014/main" val="3833589223"/>
                  </a:ext>
                </a:extLst>
              </a:tr>
              <a:tr h="979248">
                <a:tc>
                  <a:txBody>
                    <a:bodyPr/>
                    <a:lstStyle/>
                    <a:p>
                      <a:r>
                        <a:rPr lang="en-US" sz="1400">
                          <a:effectLst/>
                        </a:rPr>
                        <a:t>Groovy has a Java-like syntax and works seamlessly with Java bytecode.</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r>
                        <a:rPr lang="en-US" sz="1400">
                          <a:effectLst/>
                        </a:rPr>
                        <a:t>Grail uses Spring , hibernate and a bunch of other libraries.</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571911416"/>
                  </a:ext>
                </a:extLst>
              </a:tr>
              <a:tr h="979248">
                <a:tc>
                  <a:txBody>
                    <a:bodyPr/>
                    <a:lstStyle/>
                    <a:p>
                      <a:r>
                        <a:rPr lang="en-US" sz="1400">
                          <a:effectLst/>
                        </a:rPr>
                        <a:t>All groovy codes are compiled to Java byte codes which can be executed by JVM.</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BEB"/>
                    </a:solidFill>
                  </a:tcPr>
                </a:tc>
                <a:tc>
                  <a:txBody>
                    <a:bodyPr/>
                    <a:lstStyle/>
                    <a:p>
                      <a:r>
                        <a:rPr lang="en-US" sz="1400" dirty="0">
                          <a:effectLst/>
                        </a:rPr>
                        <a:t>Grail is the advanced version of Groovy.</a:t>
                      </a:r>
                    </a:p>
                  </a:txBody>
                  <a:tcPr marL="70947" marR="70947" marT="35474" marB="35474"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EEBEB"/>
                    </a:solidFill>
                  </a:tcPr>
                </a:tc>
                <a:extLst>
                  <a:ext uri="{0D108BD9-81ED-4DB2-BD59-A6C34878D82A}">
                    <a16:rowId xmlns:a16="http://schemas.microsoft.com/office/drawing/2014/main" val="933162666"/>
                  </a:ext>
                </a:extLst>
              </a:tr>
            </a:tbl>
          </a:graphicData>
        </a:graphic>
      </p:graphicFrame>
    </p:spTree>
    <p:extLst>
      <p:ext uri="{BB962C8B-B14F-4D97-AF65-F5344CB8AC3E}">
        <p14:creationId xmlns:p14="http://schemas.microsoft.com/office/powerpoint/2010/main" val="6366110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56ED-1B14-4EFB-BA22-0449508824FC}"/>
              </a:ext>
            </a:extLst>
          </p:cNvPr>
          <p:cNvSpPr>
            <a:spLocks noGrp="1"/>
          </p:cNvSpPr>
          <p:nvPr>
            <p:ph type="title"/>
          </p:nvPr>
        </p:nvSpPr>
        <p:spPr/>
        <p:txBody>
          <a:bodyPr/>
          <a:lstStyle/>
          <a:p>
            <a:r>
              <a:rPr lang="en-IN" dirty="0"/>
              <a:t>Grails MVC</a:t>
            </a:r>
          </a:p>
        </p:txBody>
      </p:sp>
      <p:pic>
        <p:nvPicPr>
          <p:cNvPr id="1026" name="Picture 2" descr="Grails MVC">
            <a:extLst>
              <a:ext uri="{FF2B5EF4-FFF2-40B4-BE49-F238E27FC236}">
                <a16:creationId xmlns:a16="http://schemas.microsoft.com/office/drawing/2014/main" id="{204C08DA-CBDB-4861-A1E0-915EF2ADA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6543" y="1281498"/>
            <a:ext cx="5715000" cy="5576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2910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279A-38A1-4B05-AF1A-8DF93D9001A0}"/>
              </a:ext>
            </a:extLst>
          </p:cNvPr>
          <p:cNvSpPr>
            <a:spLocks noGrp="1"/>
          </p:cNvSpPr>
          <p:nvPr>
            <p:ph type="title"/>
          </p:nvPr>
        </p:nvSpPr>
        <p:spPr/>
        <p:txBody>
          <a:bodyPr/>
          <a:lstStyle/>
          <a:p>
            <a:r>
              <a:rPr lang="en-IN" dirty="0"/>
              <a:t>Grails Framework</a:t>
            </a:r>
          </a:p>
        </p:txBody>
      </p:sp>
      <p:pic>
        <p:nvPicPr>
          <p:cNvPr id="4" name="Picture 3">
            <a:extLst>
              <a:ext uri="{FF2B5EF4-FFF2-40B4-BE49-F238E27FC236}">
                <a16:creationId xmlns:a16="http://schemas.microsoft.com/office/drawing/2014/main" id="{470D9D3D-E470-4AA9-BA8C-42D10C23DEAE}"/>
              </a:ext>
            </a:extLst>
          </p:cNvPr>
          <p:cNvPicPr>
            <a:picLocks noChangeAspect="1"/>
          </p:cNvPicPr>
          <p:nvPr/>
        </p:nvPicPr>
        <p:blipFill rotWithShape="1">
          <a:blip r:embed="rId2"/>
          <a:srcRect r="39709" b="69109"/>
          <a:stretch/>
        </p:blipFill>
        <p:spPr>
          <a:xfrm>
            <a:off x="461035" y="1611852"/>
            <a:ext cx="8381124" cy="2011101"/>
          </a:xfrm>
          <a:prstGeom prst="rect">
            <a:avLst/>
          </a:prstGeom>
        </p:spPr>
      </p:pic>
      <p:pic>
        <p:nvPicPr>
          <p:cNvPr id="6" name="Picture 5">
            <a:extLst>
              <a:ext uri="{FF2B5EF4-FFF2-40B4-BE49-F238E27FC236}">
                <a16:creationId xmlns:a16="http://schemas.microsoft.com/office/drawing/2014/main" id="{F1F69B3D-DEB9-4FA5-BD01-AF4583CEBEE2}"/>
              </a:ext>
            </a:extLst>
          </p:cNvPr>
          <p:cNvPicPr>
            <a:picLocks noChangeAspect="1"/>
          </p:cNvPicPr>
          <p:nvPr/>
        </p:nvPicPr>
        <p:blipFill rotWithShape="1">
          <a:blip r:embed="rId3"/>
          <a:srcRect r="38647" b="69547"/>
          <a:stretch/>
        </p:blipFill>
        <p:spPr>
          <a:xfrm>
            <a:off x="559836" y="4108199"/>
            <a:ext cx="8282323" cy="2312427"/>
          </a:xfrm>
          <a:prstGeom prst="rect">
            <a:avLst/>
          </a:prstGeom>
        </p:spPr>
      </p:pic>
    </p:spTree>
    <p:extLst>
      <p:ext uri="{BB962C8B-B14F-4D97-AF65-F5344CB8AC3E}">
        <p14:creationId xmlns:p14="http://schemas.microsoft.com/office/powerpoint/2010/main" val="2732986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279A-38A1-4B05-AF1A-8DF93D9001A0}"/>
              </a:ext>
            </a:extLst>
          </p:cNvPr>
          <p:cNvSpPr>
            <a:spLocks noGrp="1"/>
          </p:cNvSpPr>
          <p:nvPr>
            <p:ph type="title"/>
          </p:nvPr>
        </p:nvSpPr>
        <p:spPr/>
        <p:txBody>
          <a:bodyPr/>
          <a:lstStyle/>
          <a:p>
            <a:r>
              <a:rPr lang="en-IN" dirty="0"/>
              <a:t>Grails Framework</a:t>
            </a:r>
          </a:p>
        </p:txBody>
      </p:sp>
      <p:pic>
        <p:nvPicPr>
          <p:cNvPr id="5" name="Picture 4">
            <a:extLst>
              <a:ext uri="{FF2B5EF4-FFF2-40B4-BE49-F238E27FC236}">
                <a16:creationId xmlns:a16="http://schemas.microsoft.com/office/drawing/2014/main" id="{B6335B20-092A-4105-BF58-BB92CA666C26}"/>
              </a:ext>
            </a:extLst>
          </p:cNvPr>
          <p:cNvPicPr>
            <a:picLocks noChangeAspect="1"/>
          </p:cNvPicPr>
          <p:nvPr/>
        </p:nvPicPr>
        <p:blipFill>
          <a:blip r:embed="rId2"/>
          <a:stretch>
            <a:fillRect/>
          </a:stretch>
        </p:blipFill>
        <p:spPr>
          <a:xfrm>
            <a:off x="0" y="1305120"/>
            <a:ext cx="9144000" cy="5143500"/>
          </a:xfrm>
          <a:prstGeom prst="rect">
            <a:avLst/>
          </a:prstGeom>
        </p:spPr>
      </p:pic>
    </p:spTree>
    <p:extLst>
      <p:ext uri="{BB962C8B-B14F-4D97-AF65-F5344CB8AC3E}">
        <p14:creationId xmlns:p14="http://schemas.microsoft.com/office/powerpoint/2010/main" val="4697668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279A-38A1-4B05-AF1A-8DF93D9001A0}"/>
              </a:ext>
            </a:extLst>
          </p:cNvPr>
          <p:cNvSpPr>
            <a:spLocks noGrp="1"/>
          </p:cNvSpPr>
          <p:nvPr>
            <p:ph type="title"/>
          </p:nvPr>
        </p:nvSpPr>
        <p:spPr/>
        <p:txBody>
          <a:bodyPr/>
          <a:lstStyle/>
          <a:p>
            <a:r>
              <a:rPr lang="en-IN" dirty="0"/>
              <a:t>Grails Framework</a:t>
            </a:r>
          </a:p>
        </p:txBody>
      </p:sp>
      <p:pic>
        <p:nvPicPr>
          <p:cNvPr id="4" name="Picture 3">
            <a:extLst>
              <a:ext uri="{FF2B5EF4-FFF2-40B4-BE49-F238E27FC236}">
                <a16:creationId xmlns:a16="http://schemas.microsoft.com/office/drawing/2014/main" id="{459B5FE0-4A46-D22F-D69D-E4C635C813CD}"/>
              </a:ext>
            </a:extLst>
          </p:cNvPr>
          <p:cNvPicPr>
            <a:picLocks noChangeAspect="1"/>
          </p:cNvPicPr>
          <p:nvPr/>
        </p:nvPicPr>
        <p:blipFill rotWithShape="1">
          <a:blip r:embed="rId2"/>
          <a:srcRect b="19070"/>
          <a:stretch/>
        </p:blipFill>
        <p:spPr>
          <a:xfrm>
            <a:off x="-8335" y="1650352"/>
            <a:ext cx="9144000" cy="4162620"/>
          </a:xfrm>
          <a:prstGeom prst="rect">
            <a:avLst/>
          </a:prstGeom>
        </p:spPr>
      </p:pic>
    </p:spTree>
    <p:extLst>
      <p:ext uri="{BB962C8B-B14F-4D97-AF65-F5344CB8AC3E}">
        <p14:creationId xmlns:p14="http://schemas.microsoft.com/office/powerpoint/2010/main" val="41667997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279A-38A1-4B05-AF1A-8DF93D9001A0}"/>
              </a:ext>
            </a:extLst>
          </p:cNvPr>
          <p:cNvSpPr>
            <a:spLocks noGrp="1"/>
          </p:cNvSpPr>
          <p:nvPr>
            <p:ph type="title"/>
          </p:nvPr>
        </p:nvSpPr>
        <p:spPr/>
        <p:txBody>
          <a:bodyPr/>
          <a:lstStyle/>
          <a:p>
            <a:r>
              <a:rPr lang="en-IN" dirty="0"/>
              <a:t>Grails Framework</a:t>
            </a:r>
          </a:p>
        </p:txBody>
      </p:sp>
      <p:pic>
        <p:nvPicPr>
          <p:cNvPr id="5" name="Picture 4">
            <a:extLst>
              <a:ext uri="{FF2B5EF4-FFF2-40B4-BE49-F238E27FC236}">
                <a16:creationId xmlns:a16="http://schemas.microsoft.com/office/drawing/2014/main" id="{4B00C6FA-A854-71AF-DF16-32301F6F42F2}"/>
              </a:ext>
            </a:extLst>
          </p:cNvPr>
          <p:cNvPicPr>
            <a:picLocks noChangeAspect="1"/>
          </p:cNvPicPr>
          <p:nvPr/>
        </p:nvPicPr>
        <p:blipFill rotWithShape="1">
          <a:blip r:embed="rId2"/>
          <a:srcRect t="4195" b="5465"/>
          <a:stretch/>
        </p:blipFill>
        <p:spPr>
          <a:xfrm>
            <a:off x="-8335" y="1539551"/>
            <a:ext cx="9144000" cy="4646645"/>
          </a:xfrm>
          <a:prstGeom prst="rect">
            <a:avLst/>
          </a:prstGeom>
        </p:spPr>
      </p:pic>
    </p:spTree>
    <p:extLst>
      <p:ext uri="{BB962C8B-B14F-4D97-AF65-F5344CB8AC3E}">
        <p14:creationId xmlns:p14="http://schemas.microsoft.com/office/powerpoint/2010/main" val="382951190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279A-38A1-4B05-AF1A-8DF93D9001A0}"/>
              </a:ext>
            </a:extLst>
          </p:cNvPr>
          <p:cNvSpPr>
            <a:spLocks noGrp="1"/>
          </p:cNvSpPr>
          <p:nvPr>
            <p:ph type="title"/>
          </p:nvPr>
        </p:nvSpPr>
        <p:spPr/>
        <p:txBody>
          <a:bodyPr/>
          <a:lstStyle/>
          <a:p>
            <a:r>
              <a:rPr lang="en-IN" dirty="0"/>
              <a:t>Grails Framework</a:t>
            </a:r>
          </a:p>
        </p:txBody>
      </p:sp>
      <p:pic>
        <p:nvPicPr>
          <p:cNvPr id="4" name="Picture 3">
            <a:extLst>
              <a:ext uri="{FF2B5EF4-FFF2-40B4-BE49-F238E27FC236}">
                <a16:creationId xmlns:a16="http://schemas.microsoft.com/office/drawing/2014/main" id="{49A572D3-53AB-84EF-6E5A-511743A3E86E}"/>
              </a:ext>
            </a:extLst>
          </p:cNvPr>
          <p:cNvPicPr>
            <a:picLocks noChangeAspect="1"/>
          </p:cNvPicPr>
          <p:nvPr/>
        </p:nvPicPr>
        <p:blipFill rotWithShape="1">
          <a:blip r:embed="rId2"/>
          <a:srcRect t="3832" b="5102"/>
          <a:stretch/>
        </p:blipFill>
        <p:spPr>
          <a:xfrm>
            <a:off x="0" y="1586203"/>
            <a:ext cx="9144000" cy="4683967"/>
          </a:xfrm>
          <a:prstGeom prst="rect">
            <a:avLst/>
          </a:prstGeom>
        </p:spPr>
      </p:pic>
    </p:spTree>
    <p:extLst>
      <p:ext uri="{BB962C8B-B14F-4D97-AF65-F5344CB8AC3E}">
        <p14:creationId xmlns:p14="http://schemas.microsoft.com/office/powerpoint/2010/main" val="22837775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279A-38A1-4B05-AF1A-8DF93D9001A0}"/>
              </a:ext>
            </a:extLst>
          </p:cNvPr>
          <p:cNvSpPr>
            <a:spLocks noGrp="1"/>
          </p:cNvSpPr>
          <p:nvPr>
            <p:ph type="title"/>
          </p:nvPr>
        </p:nvSpPr>
        <p:spPr/>
        <p:txBody>
          <a:bodyPr/>
          <a:lstStyle/>
          <a:p>
            <a:r>
              <a:rPr lang="en-IN" dirty="0"/>
              <a:t>Grails Framework</a:t>
            </a:r>
          </a:p>
        </p:txBody>
      </p:sp>
      <p:pic>
        <p:nvPicPr>
          <p:cNvPr id="5" name="Picture 4">
            <a:extLst>
              <a:ext uri="{FF2B5EF4-FFF2-40B4-BE49-F238E27FC236}">
                <a16:creationId xmlns:a16="http://schemas.microsoft.com/office/drawing/2014/main" id="{2C2F468B-41E2-2B6C-7496-3553BB523A44}"/>
              </a:ext>
            </a:extLst>
          </p:cNvPr>
          <p:cNvPicPr>
            <a:picLocks noChangeAspect="1"/>
          </p:cNvPicPr>
          <p:nvPr/>
        </p:nvPicPr>
        <p:blipFill rotWithShape="1">
          <a:blip r:embed="rId2"/>
          <a:srcRect t="3106" b="5465"/>
          <a:stretch/>
        </p:blipFill>
        <p:spPr>
          <a:xfrm>
            <a:off x="0" y="1520889"/>
            <a:ext cx="9144000" cy="4702629"/>
          </a:xfrm>
          <a:prstGeom prst="rect">
            <a:avLst/>
          </a:prstGeom>
        </p:spPr>
      </p:pic>
      <p:cxnSp>
        <p:nvCxnSpPr>
          <p:cNvPr id="7" name="Straight Arrow Connector 6">
            <a:extLst>
              <a:ext uri="{FF2B5EF4-FFF2-40B4-BE49-F238E27FC236}">
                <a16:creationId xmlns:a16="http://schemas.microsoft.com/office/drawing/2014/main" id="{DB4FD8F2-162E-FA70-EA7F-F1258903F846}"/>
              </a:ext>
            </a:extLst>
          </p:cNvPr>
          <p:cNvCxnSpPr/>
          <p:nvPr/>
        </p:nvCxnSpPr>
        <p:spPr>
          <a:xfrm flipH="1">
            <a:off x="970384" y="955675"/>
            <a:ext cx="1427583" cy="4288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321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279A-38A1-4B05-AF1A-8DF93D9001A0}"/>
              </a:ext>
            </a:extLst>
          </p:cNvPr>
          <p:cNvSpPr>
            <a:spLocks noGrp="1"/>
          </p:cNvSpPr>
          <p:nvPr>
            <p:ph type="title"/>
          </p:nvPr>
        </p:nvSpPr>
        <p:spPr/>
        <p:txBody>
          <a:bodyPr/>
          <a:lstStyle/>
          <a:p>
            <a:r>
              <a:rPr lang="en-IN" dirty="0"/>
              <a:t>Grails Framework</a:t>
            </a:r>
          </a:p>
        </p:txBody>
      </p:sp>
      <p:pic>
        <p:nvPicPr>
          <p:cNvPr id="4" name="Picture 3">
            <a:extLst>
              <a:ext uri="{FF2B5EF4-FFF2-40B4-BE49-F238E27FC236}">
                <a16:creationId xmlns:a16="http://schemas.microsoft.com/office/drawing/2014/main" id="{0E6EEFB5-91F0-F5BE-B7B4-021B752A39F8}"/>
              </a:ext>
            </a:extLst>
          </p:cNvPr>
          <p:cNvPicPr>
            <a:picLocks noChangeAspect="1"/>
          </p:cNvPicPr>
          <p:nvPr/>
        </p:nvPicPr>
        <p:blipFill>
          <a:blip r:embed="rId2"/>
          <a:stretch>
            <a:fillRect/>
          </a:stretch>
        </p:blipFill>
        <p:spPr>
          <a:xfrm>
            <a:off x="-8335" y="1435748"/>
            <a:ext cx="9144000" cy="5143500"/>
          </a:xfrm>
          <a:prstGeom prst="rect">
            <a:avLst/>
          </a:prstGeom>
        </p:spPr>
      </p:pic>
    </p:spTree>
    <p:extLst>
      <p:ext uri="{BB962C8B-B14F-4D97-AF65-F5344CB8AC3E}">
        <p14:creationId xmlns:p14="http://schemas.microsoft.com/office/powerpoint/2010/main" val="1512958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93AD02-04A4-44DA-B85B-CA2ED5649BAA}"/>
              </a:ext>
            </a:extLst>
          </p:cNvPr>
          <p:cNvSpPr>
            <a:spLocks noGrp="1"/>
          </p:cNvSpPr>
          <p:nvPr>
            <p:ph sz="quarter" idx="12"/>
          </p:nvPr>
        </p:nvSpPr>
        <p:spPr/>
        <p:txBody>
          <a:bodyPr/>
          <a:lstStyle/>
          <a:p>
            <a:r>
              <a:rPr lang="en-US" dirty="0"/>
              <a:t>Dynamic Languages enforce type constraints at run time</a:t>
            </a:r>
          </a:p>
          <a:p>
            <a:r>
              <a:rPr lang="en-US" dirty="0"/>
              <a:t>Can lead to more rapid development</a:t>
            </a:r>
          </a:p>
          <a:p>
            <a:r>
              <a:rPr lang="en-US" dirty="0"/>
              <a:t>Well suited for flexible data formats</a:t>
            </a:r>
          </a:p>
          <a:p>
            <a:r>
              <a:rPr lang="en-US" dirty="0"/>
              <a:t>Some bugs may not be found until later in development</a:t>
            </a:r>
          </a:p>
          <a:p>
            <a:r>
              <a:rPr lang="en-US" dirty="0"/>
              <a:t>Performance tends to be slower</a:t>
            </a:r>
          </a:p>
          <a:p>
            <a:endParaRPr lang="en-US" dirty="0"/>
          </a:p>
          <a:p>
            <a:endParaRPr lang="en-US" dirty="0"/>
          </a:p>
          <a:p>
            <a:endParaRPr lang="en-IN" dirty="0"/>
          </a:p>
        </p:txBody>
      </p:sp>
      <p:sp>
        <p:nvSpPr>
          <p:cNvPr id="3" name="Title 2">
            <a:extLst>
              <a:ext uri="{FF2B5EF4-FFF2-40B4-BE49-F238E27FC236}">
                <a16:creationId xmlns:a16="http://schemas.microsoft.com/office/drawing/2014/main" id="{14CBB20F-95F2-4622-A6AB-898E1210663B}"/>
              </a:ext>
            </a:extLst>
          </p:cNvPr>
          <p:cNvSpPr>
            <a:spLocks noGrp="1"/>
          </p:cNvSpPr>
          <p:nvPr>
            <p:ph type="title"/>
          </p:nvPr>
        </p:nvSpPr>
        <p:spPr/>
        <p:txBody>
          <a:bodyPr/>
          <a:lstStyle/>
          <a:p>
            <a:r>
              <a:rPr lang="en-IN" dirty="0"/>
              <a:t>Static Vs Dynamic Languages</a:t>
            </a:r>
          </a:p>
        </p:txBody>
      </p:sp>
    </p:spTree>
    <p:extLst>
      <p:ext uri="{BB962C8B-B14F-4D97-AF65-F5344CB8AC3E}">
        <p14:creationId xmlns:p14="http://schemas.microsoft.com/office/powerpoint/2010/main" val="411606587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279A-38A1-4B05-AF1A-8DF93D9001A0}"/>
              </a:ext>
            </a:extLst>
          </p:cNvPr>
          <p:cNvSpPr>
            <a:spLocks noGrp="1"/>
          </p:cNvSpPr>
          <p:nvPr>
            <p:ph type="title"/>
          </p:nvPr>
        </p:nvSpPr>
        <p:spPr/>
        <p:txBody>
          <a:bodyPr/>
          <a:lstStyle/>
          <a:p>
            <a:r>
              <a:rPr lang="en-IN" dirty="0"/>
              <a:t>Grails Framework</a:t>
            </a:r>
          </a:p>
        </p:txBody>
      </p:sp>
      <p:pic>
        <p:nvPicPr>
          <p:cNvPr id="7" name="Picture 6">
            <a:extLst>
              <a:ext uri="{FF2B5EF4-FFF2-40B4-BE49-F238E27FC236}">
                <a16:creationId xmlns:a16="http://schemas.microsoft.com/office/drawing/2014/main" id="{BE311242-3220-4627-99FD-EDC8598379F7}"/>
              </a:ext>
            </a:extLst>
          </p:cNvPr>
          <p:cNvPicPr>
            <a:picLocks noChangeAspect="1"/>
          </p:cNvPicPr>
          <p:nvPr/>
        </p:nvPicPr>
        <p:blipFill rotWithShape="1">
          <a:blip r:embed="rId2"/>
          <a:srcRect r="61337" b="28866"/>
          <a:stretch/>
        </p:blipFill>
        <p:spPr>
          <a:xfrm>
            <a:off x="234684" y="1296955"/>
            <a:ext cx="8674631" cy="5626359"/>
          </a:xfrm>
          <a:prstGeom prst="rect">
            <a:avLst/>
          </a:prstGeom>
        </p:spPr>
      </p:pic>
    </p:spTree>
    <p:extLst>
      <p:ext uri="{BB962C8B-B14F-4D97-AF65-F5344CB8AC3E}">
        <p14:creationId xmlns:p14="http://schemas.microsoft.com/office/powerpoint/2010/main" val="22887707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279A-38A1-4B05-AF1A-8DF93D9001A0}"/>
              </a:ext>
            </a:extLst>
          </p:cNvPr>
          <p:cNvSpPr>
            <a:spLocks noGrp="1"/>
          </p:cNvSpPr>
          <p:nvPr>
            <p:ph type="title"/>
          </p:nvPr>
        </p:nvSpPr>
        <p:spPr/>
        <p:txBody>
          <a:bodyPr/>
          <a:lstStyle/>
          <a:p>
            <a:r>
              <a:rPr lang="en-IN" dirty="0"/>
              <a:t>Grails Framework</a:t>
            </a:r>
          </a:p>
        </p:txBody>
      </p:sp>
      <p:pic>
        <p:nvPicPr>
          <p:cNvPr id="5" name="Picture 4">
            <a:extLst>
              <a:ext uri="{FF2B5EF4-FFF2-40B4-BE49-F238E27FC236}">
                <a16:creationId xmlns:a16="http://schemas.microsoft.com/office/drawing/2014/main" id="{0C98938B-6466-4C3E-9C29-17C5399D6CCE}"/>
              </a:ext>
            </a:extLst>
          </p:cNvPr>
          <p:cNvPicPr>
            <a:picLocks noChangeAspect="1"/>
          </p:cNvPicPr>
          <p:nvPr/>
        </p:nvPicPr>
        <p:blipFill>
          <a:blip r:embed="rId2"/>
          <a:stretch>
            <a:fillRect/>
          </a:stretch>
        </p:blipFill>
        <p:spPr>
          <a:xfrm>
            <a:off x="0" y="1314450"/>
            <a:ext cx="9144000" cy="5143500"/>
          </a:xfrm>
          <a:prstGeom prst="rect">
            <a:avLst/>
          </a:prstGeom>
        </p:spPr>
      </p:pic>
    </p:spTree>
    <p:extLst>
      <p:ext uri="{BB962C8B-B14F-4D97-AF65-F5344CB8AC3E}">
        <p14:creationId xmlns:p14="http://schemas.microsoft.com/office/powerpoint/2010/main" val="15198125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279A-38A1-4B05-AF1A-8DF93D9001A0}"/>
              </a:ext>
            </a:extLst>
          </p:cNvPr>
          <p:cNvSpPr>
            <a:spLocks noGrp="1"/>
          </p:cNvSpPr>
          <p:nvPr>
            <p:ph type="title"/>
          </p:nvPr>
        </p:nvSpPr>
        <p:spPr/>
        <p:txBody>
          <a:bodyPr/>
          <a:lstStyle/>
          <a:p>
            <a:r>
              <a:rPr lang="en-IN" dirty="0"/>
              <a:t>Grails Framework</a:t>
            </a:r>
          </a:p>
        </p:txBody>
      </p:sp>
      <p:pic>
        <p:nvPicPr>
          <p:cNvPr id="4" name="Picture 3">
            <a:extLst>
              <a:ext uri="{FF2B5EF4-FFF2-40B4-BE49-F238E27FC236}">
                <a16:creationId xmlns:a16="http://schemas.microsoft.com/office/drawing/2014/main" id="{730F986F-4A8A-0CD8-179F-0C0EF8CDF3E2}"/>
              </a:ext>
            </a:extLst>
          </p:cNvPr>
          <p:cNvPicPr>
            <a:picLocks noChangeAspect="1"/>
          </p:cNvPicPr>
          <p:nvPr/>
        </p:nvPicPr>
        <p:blipFill>
          <a:blip r:embed="rId2"/>
          <a:stretch>
            <a:fillRect/>
          </a:stretch>
        </p:blipFill>
        <p:spPr>
          <a:xfrm>
            <a:off x="-8335" y="1342442"/>
            <a:ext cx="9144000" cy="5143500"/>
          </a:xfrm>
          <a:prstGeom prst="rect">
            <a:avLst/>
          </a:prstGeom>
        </p:spPr>
      </p:pic>
    </p:spTree>
    <p:extLst>
      <p:ext uri="{BB962C8B-B14F-4D97-AF65-F5344CB8AC3E}">
        <p14:creationId xmlns:p14="http://schemas.microsoft.com/office/powerpoint/2010/main" val="40802726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401EE4-A8E2-4D28-9947-984F1917EC06}"/>
              </a:ext>
            </a:extLst>
          </p:cNvPr>
          <p:cNvSpPr>
            <a:spLocks noGrp="1"/>
          </p:cNvSpPr>
          <p:nvPr>
            <p:ph sz="quarter" idx="12"/>
          </p:nvPr>
        </p:nvSpPr>
        <p:spPr/>
        <p:txBody>
          <a:bodyPr/>
          <a:lstStyle/>
          <a:p>
            <a:r>
              <a:rPr lang="en-US" dirty="0"/>
              <a:t>Spock tests can be written for any language that runs on JVM. </a:t>
            </a:r>
          </a:p>
          <a:p>
            <a:r>
              <a:rPr lang="en-US" dirty="0"/>
              <a:t>This means that even if your application code is in Java or Scala or Kotlin etc., you can still choose to write your unit/integration tests in Spock (over others like JUnit, </a:t>
            </a:r>
            <a:r>
              <a:rPr lang="en-US" dirty="0" err="1"/>
              <a:t>JBehave</a:t>
            </a:r>
            <a:r>
              <a:rPr lang="en-US" dirty="0"/>
              <a:t>, etc.).</a:t>
            </a:r>
          </a:p>
          <a:p>
            <a:r>
              <a:rPr lang="en-US" dirty="0"/>
              <a:t>Spock test classes are called “Specifications” (Similar to Specs in BDD world) and you can extend the “Specification” class of the Spock framework. (Specification is the base class of the Spock framework).</a:t>
            </a:r>
            <a:endParaRPr lang="en-IN" dirty="0"/>
          </a:p>
        </p:txBody>
      </p:sp>
      <p:sp>
        <p:nvSpPr>
          <p:cNvPr id="3" name="Title 2">
            <a:extLst>
              <a:ext uri="{FF2B5EF4-FFF2-40B4-BE49-F238E27FC236}">
                <a16:creationId xmlns:a16="http://schemas.microsoft.com/office/drawing/2014/main" id="{F0E59470-A3BB-41FB-8FFA-0BFC115540D8}"/>
              </a:ext>
            </a:extLst>
          </p:cNvPr>
          <p:cNvSpPr>
            <a:spLocks noGrp="1"/>
          </p:cNvSpPr>
          <p:nvPr>
            <p:ph type="title"/>
          </p:nvPr>
        </p:nvSpPr>
        <p:spPr/>
        <p:txBody>
          <a:bodyPr/>
          <a:lstStyle/>
          <a:p>
            <a:r>
              <a:rPr lang="en-US" dirty="0"/>
              <a:t>Anatomy of a Spock Specification</a:t>
            </a:r>
            <a:endParaRPr lang="en-IN" dirty="0"/>
          </a:p>
        </p:txBody>
      </p:sp>
    </p:spTree>
    <p:extLst>
      <p:ext uri="{BB962C8B-B14F-4D97-AF65-F5344CB8AC3E}">
        <p14:creationId xmlns:p14="http://schemas.microsoft.com/office/powerpoint/2010/main" val="177958231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401EE4-A8E2-4D28-9947-984F1917EC06}"/>
              </a:ext>
            </a:extLst>
          </p:cNvPr>
          <p:cNvSpPr>
            <a:spLocks noGrp="1"/>
          </p:cNvSpPr>
          <p:nvPr>
            <p:ph sz="quarter" idx="12"/>
          </p:nvPr>
        </p:nvSpPr>
        <p:spPr/>
        <p:txBody>
          <a:bodyPr/>
          <a:lstStyle/>
          <a:p>
            <a:r>
              <a:rPr lang="en-US" dirty="0"/>
              <a:t>Each Spec file can contain multiple tests (similar to a JUnit test class file) and each test can optionally contain the BDD blocks i.e. given, when and then.</a:t>
            </a:r>
          </a:p>
          <a:p>
            <a:r>
              <a:rPr lang="en-US" dirty="0"/>
              <a:t>This is similar to other BDD frameworks, where each of these sections can be correlated to Arrange, Act and Assert sections in the JUnit tests respectively.</a:t>
            </a:r>
            <a:endParaRPr lang="en-IN" dirty="0"/>
          </a:p>
        </p:txBody>
      </p:sp>
      <p:sp>
        <p:nvSpPr>
          <p:cNvPr id="3" name="Title 2">
            <a:extLst>
              <a:ext uri="{FF2B5EF4-FFF2-40B4-BE49-F238E27FC236}">
                <a16:creationId xmlns:a16="http://schemas.microsoft.com/office/drawing/2014/main" id="{F0E59470-A3BB-41FB-8FFA-0BFC115540D8}"/>
              </a:ext>
            </a:extLst>
          </p:cNvPr>
          <p:cNvSpPr>
            <a:spLocks noGrp="1"/>
          </p:cNvSpPr>
          <p:nvPr>
            <p:ph type="title"/>
          </p:nvPr>
        </p:nvSpPr>
        <p:spPr/>
        <p:txBody>
          <a:bodyPr/>
          <a:lstStyle/>
          <a:p>
            <a:r>
              <a:rPr lang="en-US" dirty="0"/>
              <a:t>Anatomy of a Spock Specification</a:t>
            </a:r>
            <a:endParaRPr lang="en-IN" dirty="0"/>
          </a:p>
        </p:txBody>
      </p:sp>
    </p:spTree>
    <p:extLst>
      <p:ext uri="{BB962C8B-B14F-4D97-AF65-F5344CB8AC3E}">
        <p14:creationId xmlns:p14="http://schemas.microsoft.com/office/powerpoint/2010/main" val="18961727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E59470-A3BB-41FB-8FFA-0BFC115540D8}"/>
              </a:ext>
            </a:extLst>
          </p:cNvPr>
          <p:cNvSpPr>
            <a:spLocks noGrp="1"/>
          </p:cNvSpPr>
          <p:nvPr>
            <p:ph type="title"/>
          </p:nvPr>
        </p:nvSpPr>
        <p:spPr/>
        <p:txBody>
          <a:bodyPr/>
          <a:lstStyle/>
          <a:p>
            <a:r>
              <a:rPr lang="en-US" dirty="0"/>
              <a:t>Anatomy of a Spock Specification</a:t>
            </a:r>
            <a:endParaRPr lang="en-IN" dirty="0"/>
          </a:p>
        </p:txBody>
      </p:sp>
      <p:pic>
        <p:nvPicPr>
          <p:cNvPr id="2050" name="Picture 2" descr="hierarchy of Spec and tests">
            <a:extLst>
              <a:ext uri="{FF2B5EF4-FFF2-40B4-BE49-F238E27FC236}">
                <a16:creationId xmlns:a16="http://schemas.microsoft.com/office/drawing/2014/main" id="{2FF775E1-3DBC-480A-8E0C-7A838041D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27" y="1804988"/>
            <a:ext cx="7593346" cy="4373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8762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this module we discussed</a:t>
            </a:r>
          </a:p>
          <a:p>
            <a:pPr lvl="1"/>
            <a:r>
              <a:rPr lang="en-US" dirty="0"/>
              <a:t>Overview of Groovy</a:t>
            </a:r>
          </a:p>
          <a:p>
            <a:pPr lvl="1"/>
            <a:r>
              <a:rPr lang="en-US" dirty="0"/>
              <a:t>Groovy Installation</a:t>
            </a:r>
          </a:p>
          <a:p>
            <a:pPr lvl="1"/>
            <a:r>
              <a:rPr lang="en-US" dirty="0"/>
              <a:t>Groovy vs Java</a:t>
            </a:r>
          </a:p>
          <a:p>
            <a:pPr lvl="1"/>
            <a:r>
              <a:rPr lang="en-US" dirty="0"/>
              <a:t>Data Types</a:t>
            </a:r>
          </a:p>
          <a:p>
            <a:pPr lvl="1"/>
            <a:r>
              <a:rPr lang="en-US" dirty="0"/>
              <a:t>Groovy Collections</a:t>
            </a:r>
          </a:p>
          <a:p>
            <a:pPr lvl="1"/>
            <a:endParaRPr lang="en-US" dirty="0"/>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679B3E-2557-486C-A2D1-479AF5362731}"/>
              </a:ext>
            </a:extLst>
          </p:cNvPr>
          <p:cNvSpPr>
            <a:spLocks noGrp="1"/>
          </p:cNvSpPr>
          <p:nvPr>
            <p:ph type="title"/>
          </p:nvPr>
        </p:nvSpPr>
        <p:spPr/>
        <p:txBody>
          <a:bodyPr/>
          <a:lstStyle/>
          <a:p>
            <a:r>
              <a:rPr lang="en-IN" dirty="0" err="1"/>
              <a:t>Polygot</a:t>
            </a:r>
            <a:r>
              <a:rPr lang="en-IN" dirty="0"/>
              <a:t> Programming</a:t>
            </a:r>
          </a:p>
        </p:txBody>
      </p:sp>
      <p:pic>
        <p:nvPicPr>
          <p:cNvPr id="4" name="Picture 2" descr="Image result for polyglot programmer pyramid">
            <a:extLst>
              <a:ext uri="{FF2B5EF4-FFF2-40B4-BE49-F238E27FC236}">
                <a16:creationId xmlns:a16="http://schemas.microsoft.com/office/drawing/2014/main" id="{7B659EF5-62B0-4691-A332-AFD588E8F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646" y="1870964"/>
            <a:ext cx="6118225" cy="423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0616492-C71B-4A86-8261-0BFA75D714D6}"/>
              </a:ext>
            </a:extLst>
          </p:cNvPr>
          <p:cNvSpPr txBox="1"/>
          <p:nvPr/>
        </p:nvSpPr>
        <p:spPr>
          <a:xfrm>
            <a:off x="2805344" y="2423604"/>
            <a:ext cx="3116062" cy="369332"/>
          </a:xfrm>
          <a:prstGeom prst="rect">
            <a:avLst/>
          </a:prstGeom>
          <a:noFill/>
        </p:spPr>
        <p:txBody>
          <a:bodyPr wrap="square" rtlCol="0">
            <a:spAutoFit/>
          </a:bodyPr>
          <a:lstStyle/>
          <a:p>
            <a:pPr algn="ctr"/>
            <a:r>
              <a:rPr lang="en-IN" b="1" dirty="0" err="1"/>
              <a:t>Gradle,Camel</a:t>
            </a:r>
            <a:endParaRPr lang="en-IN" b="1" dirty="0"/>
          </a:p>
        </p:txBody>
      </p:sp>
      <p:sp>
        <p:nvSpPr>
          <p:cNvPr id="5" name="TextBox 4">
            <a:extLst>
              <a:ext uri="{FF2B5EF4-FFF2-40B4-BE49-F238E27FC236}">
                <a16:creationId xmlns:a16="http://schemas.microsoft.com/office/drawing/2014/main" id="{C1591DD1-59D2-4B5A-AC33-547AA41CF6AB}"/>
              </a:ext>
            </a:extLst>
          </p:cNvPr>
          <p:cNvSpPr txBox="1"/>
          <p:nvPr/>
        </p:nvSpPr>
        <p:spPr>
          <a:xfrm>
            <a:off x="3133817" y="3703703"/>
            <a:ext cx="2458750" cy="369332"/>
          </a:xfrm>
          <a:prstGeom prst="rect">
            <a:avLst/>
          </a:prstGeom>
          <a:noFill/>
        </p:spPr>
        <p:txBody>
          <a:bodyPr wrap="none" rtlCol="0">
            <a:spAutoFit/>
          </a:bodyPr>
          <a:lstStyle/>
          <a:p>
            <a:r>
              <a:rPr lang="en-IN" b="1" dirty="0" err="1"/>
              <a:t>Groovy,Ruby,Clojure</a:t>
            </a:r>
            <a:endParaRPr lang="en-IN" b="1" dirty="0"/>
          </a:p>
        </p:txBody>
      </p:sp>
      <p:sp>
        <p:nvSpPr>
          <p:cNvPr id="6" name="TextBox 5">
            <a:extLst>
              <a:ext uri="{FF2B5EF4-FFF2-40B4-BE49-F238E27FC236}">
                <a16:creationId xmlns:a16="http://schemas.microsoft.com/office/drawing/2014/main" id="{59D561B0-E4B6-492E-B053-83B7B49ADD9B}"/>
              </a:ext>
            </a:extLst>
          </p:cNvPr>
          <p:cNvSpPr txBox="1"/>
          <p:nvPr/>
        </p:nvSpPr>
        <p:spPr>
          <a:xfrm>
            <a:off x="3706602" y="4998128"/>
            <a:ext cx="1313180" cy="369332"/>
          </a:xfrm>
          <a:prstGeom prst="rect">
            <a:avLst/>
          </a:prstGeom>
          <a:noFill/>
        </p:spPr>
        <p:txBody>
          <a:bodyPr wrap="none" rtlCol="0">
            <a:spAutoFit/>
          </a:bodyPr>
          <a:lstStyle/>
          <a:p>
            <a:r>
              <a:rPr lang="en-IN" dirty="0" err="1"/>
              <a:t>Java,Scala</a:t>
            </a:r>
            <a:endParaRPr lang="en-IN" dirty="0"/>
          </a:p>
        </p:txBody>
      </p:sp>
    </p:spTree>
    <p:extLst>
      <p:ext uri="{BB962C8B-B14F-4D97-AF65-F5344CB8AC3E}">
        <p14:creationId xmlns:p14="http://schemas.microsoft.com/office/powerpoint/2010/main" val="2423619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A21DCF-09C3-4130-9D98-3D57070B81B2}"/>
              </a:ext>
            </a:extLst>
          </p:cNvPr>
          <p:cNvSpPr>
            <a:spLocks noGrp="1"/>
          </p:cNvSpPr>
          <p:nvPr>
            <p:ph sz="quarter" idx="12"/>
          </p:nvPr>
        </p:nvSpPr>
        <p:spPr/>
        <p:txBody>
          <a:bodyPr>
            <a:normAutofit lnSpcReduction="10000"/>
          </a:bodyPr>
          <a:lstStyle/>
          <a:p>
            <a:r>
              <a:rPr lang="en-US" dirty="0"/>
              <a:t>Groovy was developed by Jochen </a:t>
            </a:r>
            <a:r>
              <a:rPr lang="en-US" dirty="0" err="1"/>
              <a:t>Theodorou</a:t>
            </a:r>
            <a:r>
              <a:rPr lang="en-US" dirty="0"/>
              <a:t>, Guillaume </a:t>
            </a:r>
            <a:r>
              <a:rPr lang="en-US" dirty="0" err="1"/>
              <a:t>Laforge</a:t>
            </a:r>
            <a:r>
              <a:rPr lang="en-US" dirty="0"/>
              <a:t>, Cedric </a:t>
            </a:r>
            <a:r>
              <a:rPr lang="en-US" dirty="0" err="1"/>
              <a:t>Champeau</a:t>
            </a:r>
            <a:r>
              <a:rPr lang="en-US" dirty="0"/>
              <a:t>, and Paul King.</a:t>
            </a:r>
          </a:p>
          <a:p>
            <a:r>
              <a:rPr lang="en-US" dirty="0"/>
              <a:t>Its typing discipline is strong, static and dynamic. </a:t>
            </a:r>
          </a:p>
          <a:p>
            <a:r>
              <a:rPr lang="en-US" dirty="0"/>
              <a:t>It was licensed under the Apache 2.0 license. </a:t>
            </a:r>
          </a:p>
          <a:p>
            <a:r>
              <a:rPr lang="en-US" dirty="0"/>
              <a:t>It first appeared in the year 2003. </a:t>
            </a:r>
          </a:p>
          <a:p>
            <a:r>
              <a:rPr lang="en-US" dirty="0"/>
              <a:t>Its file extension is .groovy and was designed by James Strachan.</a:t>
            </a:r>
          </a:p>
          <a:p>
            <a:r>
              <a:rPr lang="en-US" dirty="0"/>
              <a:t>An agile dynamic language for the Java Platform with many features that are inspired by languages like Python, Ruby and Smalltalk, making them available to Java developers using a Java-like syntax. </a:t>
            </a:r>
          </a:p>
          <a:p>
            <a:endParaRPr lang="en-US" dirty="0"/>
          </a:p>
          <a:p>
            <a:endParaRPr lang="en-IN" dirty="0"/>
          </a:p>
        </p:txBody>
      </p:sp>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a:t>
            </a:r>
          </a:p>
        </p:txBody>
      </p:sp>
    </p:spTree>
    <p:extLst>
      <p:ext uri="{BB962C8B-B14F-4D97-AF65-F5344CB8AC3E}">
        <p14:creationId xmlns:p14="http://schemas.microsoft.com/office/powerpoint/2010/main" val="2090204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0C856B-77FF-4C12-9CAE-5D8300D4180D}"/>
              </a:ext>
            </a:extLst>
          </p:cNvPr>
          <p:cNvSpPr>
            <a:spLocks noGrp="1"/>
          </p:cNvSpPr>
          <p:nvPr>
            <p:ph sz="quarter" idx="12"/>
          </p:nvPr>
        </p:nvSpPr>
        <p:spPr/>
        <p:txBody>
          <a:bodyPr/>
          <a:lstStyle/>
          <a:p>
            <a:r>
              <a:rPr lang="en-US" dirty="0"/>
              <a:t>Groovy is an agile and dynamic language</a:t>
            </a:r>
          </a:p>
          <a:p>
            <a:r>
              <a:rPr lang="en-US" dirty="0"/>
              <a:t>Seamlessly integration with all existing Java objects and libraries</a:t>
            </a:r>
          </a:p>
          <a:p>
            <a:r>
              <a:rPr lang="en-US" dirty="0"/>
              <a:t>Feels easy and natural to Java developers</a:t>
            </a:r>
          </a:p>
          <a:p>
            <a:r>
              <a:rPr lang="en-US" dirty="0"/>
              <a:t>More concise and meaningful code compares to Java</a:t>
            </a:r>
          </a:p>
          <a:p>
            <a:r>
              <a:rPr lang="en-US" dirty="0"/>
              <a:t>You can use it as much or as little as you like with Java apps</a:t>
            </a:r>
            <a:endParaRPr lang="en-IN" dirty="0"/>
          </a:p>
        </p:txBody>
      </p:sp>
      <p:sp>
        <p:nvSpPr>
          <p:cNvPr id="3" name="Title 2">
            <a:extLst>
              <a:ext uri="{FF2B5EF4-FFF2-40B4-BE49-F238E27FC236}">
                <a16:creationId xmlns:a16="http://schemas.microsoft.com/office/drawing/2014/main" id="{DB32A94B-A682-4BD1-BCB8-0EA54A342D56}"/>
              </a:ext>
            </a:extLst>
          </p:cNvPr>
          <p:cNvSpPr>
            <a:spLocks noGrp="1"/>
          </p:cNvSpPr>
          <p:nvPr>
            <p:ph type="title"/>
          </p:nvPr>
        </p:nvSpPr>
        <p:spPr/>
        <p:txBody>
          <a:bodyPr/>
          <a:lstStyle/>
          <a:p>
            <a:r>
              <a:rPr lang="en-IN" dirty="0"/>
              <a:t>Why groovy</a:t>
            </a:r>
          </a:p>
        </p:txBody>
      </p:sp>
    </p:spTree>
    <p:extLst>
      <p:ext uri="{BB962C8B-B14F-4D97-AF65-F5344CB8AC3E}">
        <p14:creationId xmlns:p14="http://schemas.microsoft.com/office/powerpoint/2010/main" val="1316878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36344E-0F9C-436D-8312-D0B05F8B2F20}"/>
              </a:ext>
            </a:extLst>
          </p:cNvPr>
          <p:cNvSpPr>
            <a:spLocks noGrp="1"/>
          </p:cNvSpPr>
          <p:nvPr>
            <p:ph sz="quarter" idx="12"/>
          </p:nvPr>
        </p:nvSpPr>
        <p:spPr/>
        <p:txBody>
          <a:bodyPr/>
          <a:lstStyle/>
          <a:p>
            <a:r>
              <a:rPr lang="en-IN" dirty="0"/>
              <a:t>Groovy Fundamentals</a:t>
            </a:r>
          </a:p>
          <a:p>
            <a:r>
              <a:rPr lang="en-IN" dirty="0"/>
              <a:t>Object-Oriented Programming In Groovy</a:t>
            </a:r>
          </a:p>
          <a:p>
            <a:r>
              <a:rPr lang="en-IN" dirty="0"/>
              <a:t>Groovy Collections</a:t>
            </a:r>
          </a:p>
          <a:p>
            <a:r>
              <a:rPr lang="en-IN" dirty="0"/>
              <a:t>Closures in Groovy</a:t>
            </a:r>
          </a:p>
          <a:p>
            <a:r>
              <a:rPr lang="en-IN" dirty="0"/>
              <a:t>Groovy Control Structures</a:t>
            </a:r>
          </a:p>
          <a:p>
            <a:r>
              <a:rPr lang="en-IN" dirty="0"/>
              <a:t>Miscellaneous Groovy operators</a:t>
            </a:r>
          </a:p>
          <a:p>
            <a:r>
              <a:rPr lang="en-IN" dirty="0"/>
              <a:t>Unit Testing in Groovy</a:t>
            </a:r>
          </a:p>
          <a:p>
            <a:r>
              <a:rPr lang="en-IN" dirty="0"/>
              <a:t>Abstract Syntax Tree (AST) Transformations</a:t>
            </a:r>
          </a:p>
        </p:txBody>
      </p:sp>
      <p:sp>
        <p:nvSpPr>
          <p:cNvPr id="3" name="Title 2">
            <a:extLst>
              <a:ext uri="{FF2B5EF4-FFF2-40B4-BE49-F238E27FC236}">
                <a16:creationId xmlns:a16="http://schemas.microsoft.com/office/drawing/2014/main" id="{9C0B305C-5C92-4FFE-8DD9-47D20746DE34}"/>
              </a:ext>
            </a:extLst>
          </p:cNvPr>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3538333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32A94B-A682-4BD1-BCB8-0EA54A342D56}"/>
              </a:ext>
            </a:extLst>
          </p:cNvPr>
          <p:cNvSpPr>
            <a:spLocks noGrp="1"/>
          </p:cNvSpPr>
          <p:nvPr>
            <p:ph type="title"/>
          </p:nvPr>
        </p:nvSpPr>
        <p:spPr/>
        <p:txBody>
          <a:bodyPr/>
          <a:lstStyle/>
          <a:p>
            <a:r>
              <a:rPr lang="en-IN" dirty="0"/>
              <a:t>Why groovy</a:t>
            </a:r>
          </a:p>
        </p:txBody>
      </p:sp>
      <p:pic>
        <p:nvPicPr>
          <p:cNvPr id="6" name="Picture 5">
            <a:extLst>
              <a:ext uri="{FF2B5EF4-FFF2-40B4-BE49-F238E27FC236}">
                <a16:creationId xmlns:a16="http://schemas.microsoft.com/office/drawing/2014/main" id="{80E28A2A-30F5-4F6B-ACA0-CCEC1ACB53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295" y="1272737"/>
            <a:ext cx="8562621" cy="5170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804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D1E160-E06B-4778-BB22-8FD0B411626C}"/>
              </a:ext>
            </a:extLst>
          </p:cNvPr>
          <p:cNvSpPr>
            <a:spLocks noGrp="1"/>
          </p:cNvSpPr>
          <p:nvPr>
            <p:ph sz="quarter" idx="12"/>
          </p:nvPr>
        </p:nvSpPr>
        <p:spPr/>
        <p:txBody>
          <a:bodyPr/>
          <a:lstStyle/>
          <a:p>
            <a:r>
              <a:rPr lang="en-US" dirty="0"/>
              <a:t>Web Application Development</a:t>
            </a:r>
          </a:p>
          <a:p>
            <a:r>
              <a:rPr lang="en-US" dirty="0"/>
              <a:t>Building Domain Specific Language</a:t>
            </a:r>
          </a:p>
          <a:p>
            <a:r>
              <a:rPr lang="en-US" dirty="0"/>
              <a:t>Writing acceptable test cases</a:t>
            </a:r>
          </a:p>
          <a:p>
            <a:r>
              <a:rPr lang="en-US" dirty="0"/>
              <a:t>Scripting in JVM Environment</a:t>
            </a:r>
            <a:endParaRPr lang="en-IN" dirty="0"/>
          </a:p>
        </p:txBody>
      </p:sp>
      <p:sp>
        <p:nvSpPr>
          <p:cNvPr id="3" name="Title 2">
            <a:extLst>
              <a:ext uri="{FF2B5EF4-FFF2-40B4-BE49-F238E27FC236}">
                <a16:creationId xmlns:a16="http://schemas.microsoft.com/office/drawing/2014/main" id="{12D68506-5DF5-4A61-BDD4-D0F9AF959072}"/>
              </a:ext>
            </a:extLst>
          </p:cNvPr>
          <p:cNvSpPr>
            <a:spLocks noGrp="1"/>
          </p:cNvSpPr>
          <p:nvPr>
            <p:ph type="title"/>
          </p:nvPr>
        </p:nvSpPr>
        <p:spPr/>
        <p:txBody>
          <a:bodyPr/>
          <a:lstStyle/>
          <a:p>
            <a:r>
              <a:rPr lang="en-IN" dirty="0"/>
              <a:t>Where does Groovy FIT</a:t>
            </a:r>
          </a:p>
        </p:txBody>
      </p:sp>
    </p:spTree>
    <p:extLst>
      <p:ext uri="{BB962C8B-B14F-4D97-AF65-F5344CB8AC3E}">
        <p14:creationId xmlns:p14="http://schemas.microsoft.com/office/powerpoint/2010/main" val="4075315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17FBFE-9691-4565-ACC9-6070D80E6C09}"/>
              </a:ext>
            </a:extLst>
          </p:cNvPr>
          <p:cNvSpPr>
            <a:spLocks noGrp="1"/>
          </p:cNvSpPr>
          <p:nvPr>
            <p:ph sz="quarter" idx="12"/>
          </p:nvPr>
        </p:nvSpPr>
        <p:spPr/>
        <p:txBody>
          <a:bodyPr/>
          <a:lstStyle/>
          <a:p>
            <a:r>
              <a:rPr lang="en-IN" dirty="0"/>
              <a:t>Productivity / Rapid Development / Agile</a:t>
            </a:r>
          </a:p>
          <a:p>
            <a:r>
              <a:rPr lang="en-IN" dirty="0"/>
              <a:t>Interpreted (No Compile Cycle)</a:t>
            </a:r>
          </a:p>
          <a:p>
            <a:r>
              <a:rPr lang="en-IN" dirty="0"/>
              <a:t>Expressive - Shorter, Less Verbose Syntax</a:t>
            </a:r>
          </a:p>
          <a:p>
            <a:r>
              <a:rPr lang="en-IN" dirty="0"/>
              <a:t>Feature Rich yet Simple and Productive</a:t>
            </a:r>
          </a:p>
          <a:p>
            <a:r>
              <a:rPr lang="en-IN" dirty="0"/>
              <a:t>Shell / System Integration / Systems “Glue”</a:t>
            </a:r>
          </a:p>
          <a:p>
            <a:r>
              <a:rPr lang="en-IN" dirty="0"/>
              <a:t>Dynamic</a:t>
            </a:r>
          </a:p>
          <a:p>
            <a:r>
              <a:rPr lang="en-IN" dirty="0"/>
              <a:t>Open Source – also code available by default</a:t>
            </a:r>
          </a:p>
          <a:p>
            <a:r>
              <a:rPr lang="en-IN" dirty="0"/>
              <a:t>Advanced languages features Closures / Mix Ins</a:t>
            </a:r>
          </a:p>
          <a:p>
            <a:endParaRPr lang="en-IN" dirty="0"/>
          </a:p>
        </p:txBody>
      </p:sp>
      <p:sp>
        <p:nvSpPr>
          <p:cNvPr id="3" name="Title 2">
            <a:extLst>
              <a:ext uri="{FF2B5EF4-FFF2-40B4-BE49-F238E27FC236}">
                <a16:creationId xmlns:a16="http://schemas.microsoft.com/office/drawing/2014/main" id="{EA7D60CA-8AB2-4629-9767-7960A5661981}"/>
              </a:ext>
            </a:extLst>
          </p:cNvPr>
          <p:cNvSpPr>
            <a:spLocks noGrp="1"/>
          </p:cNvSpPr>
          <p:nvPr>
            <p:ph type="title"/>
          </p:nvPr>
        </p:nvSpPr>
        <p:spPr/>
        <p:txBody>
          <a:bodyPr/>
          <a:lstStyle/>
          <a:p>
            <a:r>
              <a:rPr lang="en-US" dirty="0"/>
              <a:t>Scripting Languages The old new </a:t>
            </a:r>
            <a:r>
              <a:rPr lang="en-US" dirty="0" err="1"/>
              <a:t>new</a:t>
            </a:r>
            <a:r>
              <a:rPr lang="en-US" dirty="0"/>
              <a:t> thing…</a:t>
            </a:r>
            <a:endParaRPr lang="en-IN" dirty="0"/>
          </a:p>
        </p:txBody>
      </p:sp>
    </p:spTree>
    <p:extLst>
      <p:ext uri="{BB962C8B-B14F-4D97-AF65-F5344CB8AC3E}">
        <p14:creationId xmlns:p14="http://schemas.microsoft.com/office/powerpoint/2010/main" val="943498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693CE0-92E7-40E4-B4F5-407696D23776}"/>
              </a:ext>
            </a:extLst>
          </p:cNvPr>
          <p:cNvSpPr>
            <a:spLocks noGrp="1"/>
          </p:cNvSpPr>
          <p:nvPr>
            <p:ph sz="quarter" idx="12"/>
          </p:nvPr>
        </p:nvSpPr>
        <p:spPr/>
        <p:txBody>
          <a:bodyPr/>
          <a:lstStyle/>
          <a:p>
            <a:r>
              <a:rPr lang="en-US" dirty="0"/>
              <a:t>Weakly Typed </a:t>
            </a:r>
          </a:p>
          <a:p>
            <a:r>
              <a:rPr lang="en-US" dirty="0"/>
              <a:t>Procedural</a:t>
            </a:r>
          </a:p>
          <a:p>
            <a:r>
              <a:rPr lang="en-US" dirty="0"/>
              <a:t>Scalability / Enterprise Ready</a:t>
            </a:r>
          </a:p>
          <a:p>
            <a:r>
              <a:rPr lang="en-US" dirty="0"/>
              <a:t>Not Maintainable – (Perl)</a:t>
            </a:r>
          </a:p>
          <a:p>
            <a:r>
              <a:rPr lang="en-US" dirty="0"/>
              <a:t>Lack of threading support</a:t>
            </a:r>
          </a:p>
          <a:p>
            <a:r>
              <a:rPr lang="en-US" dirty="0"/>
              <a:t>Lack of IDE / Debugger support</a:t>
            </a:r>
          </a:p>
          <a:p>
            <a:r>
              <a:rPr lang="en-US" dirty="0"/>
              <a:t>Cross Platform Support</a:t>
            </a:r>
          </a:p>
          <a:p>
            <a:r>
              <a:rPr lang="en-US" dirty="0"/>
              <a:t>Performance</a:t>
            </a:r>
          </a:p>
          <a:p>
            <a:r>
              <a:rPr lang="en-US" dirty="0"/>
              <a:t>Specialized / Not general purpose</a:t>
            </a:r>
            <a:endParaRPr lang="en-IN" dirty="0"/>
          </a:p>
        </p:txBody>
      </p:sp>
      <p:sp>
        <p:nvSpPr>
          <p:cNvPr id="3" name="Title 2">
            <a:extLst>
              <a:ext uri="{FF2B5EF4-FFF2-40B4-BE49-F238E27FC236}">
                <a16:creationId xmlns:a16="http://schemas.microsoft.com/office/drawing/2014/main" id="{A59D291A-F808-496B-9C8E-F12E411218B1}"/>
              </a:ext>
            </a:extLst>
          </p:cNvPr>
          <p:cNvSpPr>
            <a:spLocks noGrp="1"/>
          </p:cNvSpPr>
          <p:nvPr>
            <p:ph type="title"/>
          </p:nvPr>
        </p:nvSpPr>
        <p:spPr/>
        <p:txBody>
          <a:bodyPr/>
          <a:lstStyle/>
          <a:p>
            <a:r>
              <a:rPr lang="en-IN" dirty="0"/>
              <a:t>Script Languages Reputation</a:t>
            </a:r>
          </a:p>
        </p:txBody>
      </p:sp>
    </p:spTree>
    <p:extLst>
      <p:ext uri="{BB962C8B-B14F-4D97-AF65-F5344CB8AC3E}">
        <p14:creationId xmlns:p14="http://schemas.microsoft.com/office/powerpoint/2010/main" val="4153522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FBFB26-C08F-40FE-AB89-DB9607F78196}"/>
              </a:ext>
            </a:extLst>
          </p:cNvPr>
          <p:cNvSpPr>
            <a:spLocks noGrp="1"/>
          </p:cNvSpPr>
          <p:nvPr>
            <p:ph sz="quarter" idx="12"/>
          </p:nvPr>
        </p:nvSpPr>
        <p:spPr/>
        <p:txBody>
          <a:bodyPr/>
          <a:lstStyle/>
          <a:p>
            <a:r>
              <a:rPr lang="en-US" dirty="0"/>
              <a:t>Syntactically very close to Java</a:t>
            </a:r>
          </a:p>
          <a:p>
            <a:r>
              <a:rPr lang="en-US" dirty="0"/>
              <a:t>Leverages investment in Java</a:t>
            </a:r>
          </a:p>
          <a:p>
            <a:r>
              <a:rPr lang="en-US" dirty="0"/>
              <a:t>Interpreted-</a:t>
            </a:r>
            <a:r>
              <a:rPr lang="en-US" dirty="0" err="1"/>
              <a:t>ish</a:t>
            </a:r>
            <a:r>
              <a:rPr lang="en-US" dirty="0"/>
              <a:t>. .groovy files fully parsed and classes are generated on the fly, via a custom class loader.</a:t>
            </a:r>
          </a:p>
          <a:p>
            <a:r>
              <a:rPr lang="en-US" dirty="0"/>
              <a:t>Can be compiled and fully integrated with traditional Java application.</a:t>
            </a:r>
          </a:p>
          <a:p>
            <a:r>
              <a:rPr lang="en-US" dirty="0"/>
              <a:t>Language level support for lists, maps, regular expressions.</a:t>
            </a:r>
          </a:p>
          <a:p>
            <a:r>
              <a:rPr lang="en-US" dirty="0"/>
              <a:t>Supports closures, dynamic typing, meta object protocol.</a:t>
            </a:r>
          </a:p>
          <a:p>
            <a:endParaRPr lang="en-IN" dirty="0"/>
          </a:p>
        </p:txBody>
      </p:sp>
      <p:sp>
        <p:nvSpPr>
          <p:cNvPr id="3" name="Title 2">
            <a:extLst>
              <a:ext uri="{FF2B5EF4-FFF2-40B4-BE49-F238E27FC236}">
                <a16:creationId xmlns:a16="http://schemas.microsoft.com/office/drawing/2014/main" id="{2E0847ED-925E-4613-8E81-67BB39FBA3CE}"/>
              </a:ext>
            </a:extLst>
          </p:cNvPr>
          <p:cNvSpPr>
            <a:spLocks noGrp="1"/>
          </p:cNvSpPr>
          <p:nvPr>
            <p:ph type="title"/>
          </p:nvPr>
        </p:nvSpPr>
        <p:spPr/>
        <p:txBody>
          <a:bodyPr/>
          <a:lstStyle/>
          <a:p>
            <a:r>
              <a:rPr lang="en-IN" dirty="0"/>
              <a:t>Groovy Overview</a:t>
            </a:r>
          </a:p>
        </p:txBody>
      </p:sp>
    </p:spTree>
    <p:extLst>
      <p:ext uri="{BB962C8B-B14F-4D97-AF65-F5344CB8AC3E}">
        <p14:creationId xmlns:p14="http://schemas.microsoft.com/office/powerpoint/2010/main" val="3307576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EE8B07-5C19-47FF-8C79-0528FCD545D5}"/>
              </a:ext>
            </a:extLst>
          </p:cNvPr>
          <p:cNvSpPr>
            <a:spLocks noGrp="1"/>
          </p:cNvSpPr>
          <p:nvPr>
            <p:ph sz="quarter" idx="12"/>
          </p:nvPr>
        </p:nvSpPr>
        <p:spPr>
          <a:xfrm>
            <a:off x="457201" y="1381125"/>
            <a:ext cx="8228012" cy="1831858"/>
          </a:xfrm>
        </p:spPr>
        <p:txBody>
          <a:bodyPr/>
          <a:lstStyle/>
          <a:p>
            <a:r>
              <a:rPr lang="en-US" dirty="0"/>
              <a:t>Groovy code co-exists with Java Code and runs in the JRE.</a:t>
            </a:r>
          </a:p>
          <a:p>
            <a:r>
              <a:rPr lang="en-US" dirty="0"/>
              <a:t>Syntax nicely aligned with Java.</a:t>
            </a:r>
          </a:p>
          <a:p>
            <a:endParaRPr lang="en-IN" dirty="0"/>
          </a:p>
        </p:txBody>
      </p:sp>
      <p:sp>
        <p:nvSpPr>
          <p:cNvPr id="3" name="Title 2">
            <a:extLst>
              <a:ext uri="{FF2B5EF4-FFF2-40B4-BE49-F238E27FC236}">
                <a16:creationId xmlns:a16="http://schemas.microsoft.com/office/drawing/2014/main" id="{FE121B95-5EFB-4184-AC12-308FC06DBD72}"/>
              </a:ext>
            </a:extLst>
          </p:cNvPr>
          <p:cNvSpPr>
            <a:spLocks noGrp="1"/>
          </p:cNvSpPr>
          <p:nvPr>
            <p:ph type="title"/>
          </p:nvPr>
        </p:nvSpPr>
        <p:spPr/>
        <p:txBody>
          <a:bodyPr/>
          <a:lstStyle/>
          <a:p>
            <a:r>
              <a:rPr lang="en-IN" dirty="0"/>
              <a:t>Groovy &amp; Java – Seamless Integration </a:t>
            </a:r>
          </a:p>
        </p:txBody>
      </p:sp>
      <p:pic>
        <p:nvPicPr>
          <p:cNvPr id="4" name="Picture 5">
            <a:extLst>
              <a:ext uri="{FF2B5EF4-FFF2-40B4-BE49-F238E27FC236}">
                <a16:creationId xmlns:a16="http://schemas.microsoft.com/office/drawing/2014/main" id="{01FF3620-052F-4234-ACA2-504B8B9C0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068973"/>
            <a:ext cx="5273566" cy="3046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054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CB4AE8-201C-4E27-A126-92271DAA0CE8}"/>
              </a:ext>
            </a:extLst>
          </p:cNvPr>
          <p:cNvSpPr>
            <a:spLocks noGrp="1"/>
          </p:cNvSpPr>
          <p:nvPr>
            <p:ph sz="quarter" idx="12"/>
          </p:nvPr>
        </p:nvSpPr>
        <p:spPr>
          <a:xfrm>
            <a:off x="457201" y="1381125"/>
            <a:ext cx="8228012" cy="2150640"/>
          </a:xfrm>
        </p:spPr>
        <p:txBody>
          <a:bodyPr/>
          <a:lstStyle/>
          <a:p>
            <a:r>
              <a:rPr lang="en-US" dirty="0"/>
              <a:t>Groovy has three main enhancements over and above those of Java: language features, libraries specific to Groovy, and additions to the existing Java standard classes (known as the Groovy Development Kit, or GDK)</a:t>
            </a:r>
            <a:endParaRPr lang="en-IN" dirty="0"/>
          </a:p>
        </p:txBody>
      </p:sp>
      <p:sp>
        <p:nvSpPr>
          <p:cNvPr id="3" name="Title 2">
            <a:extLst>
              <a:ext uri="{FF2B5EF4-FFF2-40B4-BE49-F238E27FC236}">
                <a16:creationId xmlns:a16="http://schemas.microsoft.com/office/drawing/2014/main" id="{1F81362D-4000-49BC-B7CD-BFD71D9212D3}"/>
              </a:ext>
            </a:extLst>
          </p:cNvPr>
          <p:cNvSpPr>
            <a:spLocks noGrp="1"/>
          </p:cNvSpPr>
          <p:nvPr>
            <p:ph type="title"/>
          </p:nvPr>
        </p:nvSpPr>
        <p:spPr/>
        <p:txBody>
          <a:bodyPr/>
          <a:lstStyle/>
          <a:p>
            <a:r>
              <a:rPr lang="en-US" dirty="0"/>
              <a:t>Power in your code: a feature-rich language</a:t>
            </a:r>
            <a:endParaRPr lang="en-IN" dirty="0"/>
          </a:p>
        </p:txBody>
      </p:sp>
    </p:spTree>
    <p:extLst>
      <p:ext uri="{BB962C8B-B14F-4D97-AF65-F5344CB8AC3E}">
        <p14:creationId xmlns:p14="http://schemas.microsoft.com/office/powerpoint/2010/main" val="3147806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1362D-4000-49BC-B7CD-BFD71D9212D3}"/>
              </a:ext>
            </a:extLst>
          </p:cNvPr>
          <p:cNvSpPr>
            <a:spLocks noGrp="1"/>
          </p:cNvSpPr>
          <p:nvPr>
            <p:ph type="title"/>
          </p:nvPr>
        </p:nvSpPr>
        <p:spPr/>
        <p:txBody>
          <a:bodyPr/>
          <a:lstStyle/>
          <a:p>
            <a:r>
              <a:rPr lang="en-US" dirty="0"/>
              <a:t>Power in your code: a feature-rich language</a:t>
            </a:r>
            <a:endParaRPr lang="en-IN" dirty="0"/>
          </a:p>
        </p:txBody>
      </p:sp>
      <p:pic>
        <p:nvPicPr>
          <p:cNvPr id="2050" name="Picture 2">
            <a:extLst>
              <a:ext uri="{FF2B5EF4-FFF2-40B4-BE49-F238E27FC236}">
                <a16:creationId xmlns:a16="http://schemas.microsoft.com/office/drawing/2014/main" id="{ECEE79E0-C262-4363-B9EC-0EEEB837B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897" y="1279409"/>
            <a:ext cx="773465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836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977BDE-2C59-43F6-840E-7404F3AF622D}"/>
              </a:ext>
            </a:extLst>
          </p:cNvPr>
          <p:cNvSpPr>
            <a:spLocks noGrp="1"/>
          </p:cNvSpPr>
          <p:nvPr>
            <p:ph sz="quarter" idx="12"/>
          </p:nvPr>
        </p:nvSpPr>
        <p:spPr/>
        <p:txBody>
          <a:bodyPr/>
          <a:lstStyle/>
          <a:p>
            <a:r>
              <a:rPr lang="en-US" dirty="0"/>
              <a:t>Direct mode. Code is "directly executed, without producing any executable files".</a:t>
            </a:r>
          </a:p>
          <a:p>
            <a:endParaRPr lang="en-US" dirty="0"/>
          </a:p>
          <a:p>
            <a:r>
              <a:rPr lang="en-US" dirty="0"/>
              <a:t>Precompiled mode. The second way, which involves taking the code and "compiling it to Java bytecode and running it as regular Java application code within a Java Virtual Machine (JVM)".</a:t>
            </a:r>
            <a:endParaRPr lang="en-IN" dirty="0"/>
          </a:p>
        </p:txBody>
      </p:sp>
      <p:sp>
        <p:nvSpPr>
          <p:cNvPr id="3" name="Title 2">
            <a:extLst>
              <a:ext uri="{FF2B5EF4-FFF2-40B4-BE49-F238E27FC236}">
                <a16:creationId xmlns:a16="http://schemas.microsoft.com/office/drawing/2014/main" id="{D8BCA727-677C-4DF0-BAC7-CD4996FC64AF}"/>
              </a:ext>
            </a:extLst>
          </p:cNvPr>
          <p:cNvSpPr>
            <a:spLocks noGrp="1"/>
          </p:cNvSpPr>
          <p:nvPr>
            <p:ph type="title"/>
          </p:nvPr>
        </p:nvSpPr>
        <p:spPr/>
        <p:txBody>
          <a:bodyPr/>
          <a:lstStyle/>
          <a:p>
            <a:r>
              <a:rPr lang="en-IN" dirty="0"/>
              <a:t>Direct vs. Precompiled Mode in Groovy</a:t>
            </a:r>
          </a:p>
        </p:txBody>
      </p:sp>
    </p:spTree>
    <p:extLst>
      <p:ext uri="{BB962C8B-B14F-4D97-AF65-F5344CB8AC3E}">
        <p14:creationId xmlns:p14="http://schemas.microsoft.com/office/powerpoint/2010/main" val="2927924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BCA727-677C-4DF0-BAC7-CD4996FC64AF}"/>
              </a:ext>
            </a:extLst>
          </p:cNvPr>
          <p:cNvSpPr>
            <a:spLocks noGrp="1"/>
          </p:cNvSpPr>
          <p:nvPr>
            <p:ph type="title"/>
          </p:nvPr>
        </p:nvSpPr>
        <p:spPr/>
        <p:txBody>
          <a:bodyPr/>
          <a:lstStyle/>
          <a:p>
            <a:r>
              <a:rPr lang="en-IN" dirty="0"/>
              <a:t>Direct vs. Precompiled Mode in Groovy</a:t>
            </a:r>
          </a:p>
        </p:txBody>
      </p:sp>
      <p:pic>
        <p:nvPicPr>
          <p:cNvPr id="6" name="Picture 4">
            <a:extLst>
              <a:ext uri="{FF2B5EF4-FFF2-40B4-BE49-F238E27FC236}">
                <a16:creationId xmlns:a16="http://schemas.microsoft.com/office/drawing/2014/main" id="{10067C02-5DCE-444D-8BD4-B8A4EDBA1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365" y="1579926"/>
            <a:ext cx="70866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6582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36344E-0F9C-436D-8312-D0B05F8B2F20}"/>
              </a:ext>
            </a:extLst>
          </p:cNvPr>
          <p:cNvSpPr>
            <a:spLocks noGrp="1"/>
          </p:cNvSpPr>
          <p:nvPr>
            <p:ph sz="quarter" idx="12"/>
          </p:nvPr>
        </p:nvSpPr>
        <p:spPr/>
        <p:txBody>
          <a:bodyPr/>
          <a:lstStyle/>
          <a:p>
            <a:r>
              <a:rPr lang="en-IN" dirty="0"/>
              <a:t>Database Access with Groovy</a:t>
            </a:r>
          </a:p>
          <a:p>
            <a:r>
              <a:rPr lang="en-IN" dirty="0"/>
              <a:t>The Spring Framework</a:t>
            </a:r>
          </a:p>
          <a:p>
            <a:r>
              <a:rPr lang="en-IN" dirty="0"/>
              <a:t>RESTful web services</a:t>
            </a:r>
          </a:p>
          <a:p>
            <a:r>
              <a:rPr lang="en-IN" dirty="0"/>
              <a:t>The Gradle Build Tool</a:t>
            </a:r>
          </a:p>
        </p:txBody>
      </p:sp>
      <p:sp>
        <p:nvSpPr>
          <p:cNvPr id="3" name="Title 2">
            <a:extLst>
              <a:ext uri="{FF2B5EF4-FFF2-40B4-BE49-F238E27FC236}">
                <a16:creationId xmlns:a16="http://schemas.microsoft.com/office/drawing/2014/main" id="{9C0B305C-5C92-4FFE-8DD9-47D20746DE34}"/>
              </a:ext>
            </a:extLst>
          </p:cNvPr>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3011833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77C667-1A43-4BB2-A3F0-6543302BC5CF}"/>
              </a:ext>
            </a:extLst>
          </p:cNvPr>
          <p:cNvSpPr>
            <a:spLocks noGrp="1"/>
          </p:cNvSpPr>
          <p:nvPr>
            <p:ph sz="quarter" idx="12"/>
          </p:nvPr>
        </p:nvSpPr>
        <p:spPr/>
        <p:txBody>
          <a:bodyPr/>
          <a:lstStyle/>
          <a:p>
            <a:r>
              <a:rPr lang="en-IN" dirty="0" err="1"/>
              <a:t>groovyc</a:t>
            </a:r>
            <a:r>
              <a:rPr lang="en-IN" dirty="0"/>
              <a:t> - the Groovy compiler</a:t>
            </a:r>
          </a:p>
          <a:p>
            <a:r>
              <a:rPr lang="en-US" dirty="0" err="1"/>
              <a:t>groovyc</a:t>
            </a:r>
            <a:r>
              <a:rPr lang="en-US" dirty="0"/>
              <a:t> is the Groovy compiler command line tool. </a:t>
            </a:r>
          </a:p>
          <a:p>
            <a:r>
              <a:rPr lang="en-US" dirty="0"/>
              <a:t>It allows you to compile Groovy sources into bytecode.</a:t>
            </a:r>
          </a:p>
          <a:p>
            <a:r>
              <a:rPr lang="en-US" dirty="0"/>
              <a:t>It plays the same role as </a:t>
            </a:r>
            <a:r>
              <a:rPr lang="en-US" dirty="0" err="1"/>
              <a:t>javac</a:t>
            </a:r>
            <a:r>
              <a:rPr lang="en-US" dirty="0"/>
              <a:t> in the Java world. </a:t>
            </a:r>
          </a:p>
          <a:p>
            <a:r>
              <a:rPr lang="en-US" dirty="0"/>
              <a:t>The easiest way to compile a Groovy script or class is to run the following command:</a:t>
            </a:r>
          </a:p>
          <a:p>
            <a:pPr lvl="1"/>
            <a:r>
              <a:rPr lang="en-US" b="1" dirty="0" err="1">
                <a:solidFill>
                  <a:srgbClr val="FF0000"/>
                </a:solidFill>
              </a:rPr>
              <a:t>groovyc</a:t>
            </a:r>
            <a:r>
              <a:rPr lang="en-US" b="1" dirty="0">
                <a:solidFill>
                  <a:srgbClr val="FF0000"/>
                </a:solidFill>
              </a:rPr>
              <a:t> </a:t>
            </a:r>
            <a:r>
              <a:rPr lang="en-US" b="1" dirty="0" err="1">
                <a:solidFill>
                  <a:srgbClr val="FF0000"/>
                </a:solidFill>
              </a:rPr>
              <a:t>MyClass.groovy</a:t>
            </a:r>
            <a:endParaRPr lang="en-IN" b="1" dirty="0">
              <a:solidFill>
                <a:srgbClr val="FF0000"/>
              </a:solidFill>
            </a:endParaRPr>
          </a:p>
        </p:txBody>
      </p:sp>
      <p:sp>
        <p:nvSpPr>
          <p:cNvPr id="3" name="Title 2">
            <a:extLst>
              <a:ext uri="{FF2B5EF4-FFF2-40B4-BE49-F238E27FC236}">
                <a16:creationId xmlns:a16="http://schemas.microsoft.com/office/drawing/2014/main" id="{CDD319BB-AD91-45A1-AF56-B8BFCEBE104A}"/>
              </a:ext>
            </a:extLst>
          </p:cNvPr>
          <p:cNvSpPr>
            <a:spLocks noGrp="1"/>
          </p:cNvSpPr>
          <p:nvPr>
            <p:ph type="title"/>
          </p:nvPr>
        </p:nvSpPr>
        <p:spPr/>
        <p:txBody>
          <a:bodyPr/>
          <a:lstStyle/>
          <a:p>
            <a:r>
              <a:rPr lang="en-US" dirty="0"/>
              <a:t>Compiling and executing Groovy programs</a:t>
            </a:r>
            <a:endParaRPr lang="en-IN" dirty="0"/>
          </a:p>
        </p:txBody>
      </p:sp>
    </p:spTree>
    <p:extLst>
      <p:ext uri="{BB962C8B-B14F-4D97-AF65-F5344CB8AC3E}">
        <p14:creationId xmlns:p14="http://schemas.microsoft.com/office/powerpoint/2010/main" val="2265452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16E8F2-7C1D-4637-BAC9-12A0025478B0}"/>
              </a:ext>
            </a:extLst>
          </p:cNvPr>
          <p:cNvSpPr>
            <a:spLocks noGrp="1"/>
          </p:cNvSpPr>
          <p:nvPr>
            <p:ph type="title"/>
          </p:nvPr>
        </p:nvSpPr>
        <p:spPr/>
        <p:txBody>
          <a:bodyPr/>
          <a:lstStyle/>
          <a:p>
            <a:r>
              <a:rPr lang="en-IN" dirty="0"/>
              <a:t>Visualizing memory management in JVM(Java, Kotlin, Scala, Groovy, Clojure)</a:t>
            </a:r>
          </a:p>
        </p:txBody>
      </p:sp>
      <p:pic>
        <p:nvPicPr>
          <p:cNvPr id="9218" name="Picture 2" descr="🚀 Visualizing memory management in JVM(Java, Kotlin, Scala, Groovy, Clojure)">
            <a:extLst>
              <a:ext uri="{FF2B5EF4-FFF2-40B4-BE49-F238E27FC236}">
                <a16:creationId xmlns:a16="http://schemas.microsoft.com/office/drawing/2014/main" id="{0A8091C9-AF3B-4635-A5AA-DD39F6553AB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131" y="1438145"/>
            <a:ext cx="8835588" cy="4962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171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7" name="Picture 6">
            <a:extLst>
              <a:ext uri="{FF2B5EF4-FFF2-40B4-BE49-F238E27FC236}">
                <a16:creationId xmlns:a16="http://schemas.microsoft.com/office/drawing/2014/main" id="{DFB665DE-A8D7-4985-BE70-3A180924568F}"/>
              </a:ext>
            </a:extLst>
          </p:cNvPr>
          <p:cNvPicPr>
            <a:picLocks noChangeAspect="1"/>
          </p:cNvPicPr>
          <p:nvPr/>
        </p:nvPicPr>
        <p:blipFill rotWithShape="1">
          <a:blip r:embed="rId2"/>
          <a:srcRect l="34557" t="19924" r="16997" b="5167"/>
          <a:stretch/>
        </p:blipFill>
        <p:spPr>
          <a:xfrm>
            <a:off x="843378" y="1324793"/>
            <a:ext cx="7199791" cy="5533207"/>
          </a:xfrm>
          <a:prstGeom prst="rect">
            <a:avLst/>
          </a:prstGeom>
        </p:spPr>
      </p:pic>
    </p:spTree>
    <p:extLst>
      <p:ext uri="{BB962C8B-B14F-4D97-AF65-F5344CB8AC3E}">
        <p14:creationId xmlns:p14="http://schemas.microsoft.com/office/powerpoint/2010/main" val="2172852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4" name="Picture 3">
            <a:extLst>
              <a:ext uri="{FF2B5EF4-FFF2-40B4-BE49-F238E27FC236}">
                <a16:creationId xmlns:a16="http://schemas.microsoft.com/office/drawing/2014/main" id="{45A60476-69D0-41E6-BAED-AE84FD3F0E52}"/>
              </a:ext>
            </a:extLst>
          </p:cNvPr>
          <p:cNvPicPr>
            <a:picLocks noChangeAspect="1"/>
          </p:cNvPicPr>
          <p:nvPr/>
        </p:nvPicPr>
        <p:blipFill rotWithShape="1">
          <a:blip r:embed="rId2"/>
          <a:srcRect l="34854" t="19924" r="17184" b="6548"/>
          <a:stretch/>
        </p:blipFill>
        <p:spPr>
          <a:xfrm>
            <a:off x="1331649" y="1420426"/>
            <a:ext cx="5948039" cy="5129279"/>
          </a:xfrm>
          <a:prstGeom prst="rect">
            <a:avLst/>
          </a:prstGeom>
        </p:spPr>
      </p:pic>
    </p:spTree>
    <p:extLst>
      <p:ext uri="{BB962C8B-B14F-4D97-AF65-F5344CB8AC3E}">
        <p14:creationId xmlns:p14="http://schemas.microsoft.com/office/powerpoint/2010/main" val="770061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5" name="Picture 4">
            <a:extLst>
              <a:ext uri="{FF2B5EF4-FFF2-40B4-BE49-F238E27FC236}">
                <a16:creationId xmlns:a16="http://schemas.microsoft.com/office/drawing/2014/main" id="{16131B2B-C0BB-42CB-8E8F-82566D151FE9}"/>
              </a:ext>
            </a:extLst>
          </p:cNvPr>
          <p:cNvPicPr>
            <a:picLocks noChangeAspect="1"/>
          </p:cNvPicPr>
          <p:nvPr/>
        </p:nvPicPr>
        <p:blipFill rotWithShape="1">
          <a:blip r:embed="rId2"/>
          <a:srcRect l="35146" t="19752" r="16990" b="5857"/>
          <a:stretch/>
        </p:blipFill>
        <p:spPr>
          <a:xfrm>
            <a:off x="1358282" y="1267287"/>
            <a:ext cx="5963369" cy="5213412"/>
          </a:xfrm>
          <a:prstGeom prst="rect">
            <a:avLst/>
          </a:prstGeom>
        </p:spPr>
      </p:pic>
    </p:spTree>
    <p:extLst>
      <p:ext uri="{BB962C8B-B14F-4D97-AF65-F5344CB8AC3E}">
        <p14:creationId xmlns:p14="http://schemas.microsoft.com/office/powerpoint/2010/main" val="950062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4" name="Picture 3">
            <a:extLst>
              <a:ext uri="{FF2B5EF4-FFF2-40B4-BE49-F238E27FC236}">
                <a16:creationId xmlns:a16="http://schemas.microsoft.com/office/drawing/2014/main" id="{7232A33B-CCDE-4189-AD0D-9C3921D1C9FE}"/>
              </a:ext>
            </a:extLst>
          </p:cNvPr>
          <p:cNvPicPr>
            <a:picLocks noChangeAspect="1"/>
          </p:cNvPicPr>
          <p:nvPr/>
        </p:nvPicPr>
        <p:blipFill rotWithShape="1">
          <a:blip r:embed="rId2"/>
          <a:srcRect l="34757" t="19580" r="17184" b="5685"/>
          <a:stretch/>
        </p:blipFill>
        <p:spPr>
          <a:xfrm>
            <a:off x="1305017" y="1427085"/>
            <a:ext cx="5930283" cy="5187502"/>
          </a:xfrm>
          <a:prstGeom prst="rect">
            <a:avLst/>
          </a:prstGeom>
        </p:spPr>
      </p:pic>
    </p:spTree>
    <p:extLst>
      <p:ext uri="{BB962C8B-B14F-4D97-AF65-F5344CB8AC3E}">
        <p14:creationId xmlns:p14="http://schemas.microsoft.com/office/powerpoint/2010/main" val="2805173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5" name="Picture 4">
            <a:extLst>
              <a:ext uri="{FF2B5EF4-FFF2-40B4-BE49-F238E27FC236}">
                <a16:creationId xmlns:a16="http://schemas.microsoft.com/office/drawing/2014/main" id="{B59D7DD2-4E9A-4EE8-A9CA-EF5C34286EC7}"/>
              </a:ext>
            </a:extLst>
          </p:cNvPr>
          <p:cNvPicPr>
            <a:picLocks noChangeAspect="1"/>
          </p:cNvPicPr>
          <p:nvPr/>
        </p:nvPicPr>
        <p:blipFill rotWithShape="1">
          <a:blip r:embed="rId2"/>
          <a:srcRect l="34854" t="61002" r="16699" b="5340"/>
          <a:stretch/>
        </p:blipFill>
        <p:spPr>
          <a:xfrm>
            <a:off x="1038686" y="2015230"/>
            <a:ext cx="6838037" cy="2672180"/>
          </a:xfrm>
          <a:prstGeom prst="rect">
            <a:avLst/>
          </a:prstGeom>
        </p:spPr>
      </p:pic>
    </p:spTree>
    <p:extLst>
      <p:ext uri="{BB962C8B-B14F-4D97-AF65-F5344CB8AC3E}">
        <p14:creationId xmlns:p14="http://schemas.microsoft.com/office/powerpoint/2010/main" val="3210592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4" name="Picture 3">
            <a:extLst>
              <a:ext uri="{FF2B5EF4-FFF2-40B4-BE49-F238E27FC236}">
                <a16:creationId xmlns:a16="http://schemas.microsoft.com/office/drawing/2014/main" id="{23DC931A-DD4E-4EEE-BABA-89941B36E9F9}"/>
              </a:ext>
            </a:extLst>
          </p:cNvPr>
          <p:cNvPicPr>
            <a:picLocks noChangeAspect="1"/>
          </p:cNvPicPr>
          <p:nvPr/>
        </p:nvPicPr>
        <p:blipFill rotWithShape="1">
          <a:blip r:embed="rId2"/>
          <a:srcRect l="4272" t="18543" r="28738" b="28699"/>
          <a:stretch/>
        </p:blipFill>
        <p:spPr>
          <a:xfrm>
            <a:off x="297401" y="1660123"/>
            <a:ext cx="8549197" cy="4820575"/>
          </a:xfrm>
          <a:prstGeom prst="rect">
            <a:avLst/>
          </a:prstGeom>
        </p:spPr>
      </p:pic>
    </p:spTree>
    <p:extLst>
      <p:ext uri="{BB962C8B-B14F-4D97-AF65-F5344CB8AC3E}">
        <p14:creationId xmlns:p14="http://schemas.microsoft.com/office/powerpoint/2010/main" val="2438692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5" name="Picture 4">
            <a:extLst>
              <a:ext uri="{FF2B5EF4-FFF2-40B4-BE49-F238E27FC236}">
                <a16:creationId xmlns:a16="http://schemas.microsoft.com/office/drawing/2014/main" id="{52F912B0-AE33-41F9-8BE4-C7A9C683D364}"/>
              </a:ext>
            </a:extLst>
          </p:cNvPr>
          <p:cNvPicPr>
            <a:picLocks noChangeAspect="1"/>
          </p:cNvPicPr>
          <p:nvPr/>
        </p:nvPicPr>
        <p:blipFill rotWithShape="1">
          <a:blip r:embed="rId2"/>
          <a:srcRect l="3981" t="18199" r="28640" b="31402"/>
          <a:stretch/>
        </p:blipFill>
        <p:spPr>
          <a:xfrm>
            <a:off x="292963" y="1793287"/>
            <a:ext cx="8658924" cy="4083730"/>
          </a:xfrm>
          <a:prstGeom prst="rect">
            <a:avLst/>
          </a:prstGeom>
        </p:spPr>
      </p:pic>
    </p:spTree>
    <p:extLst>
      <p:ext uri="{BB962C8B-B14F-4D97-AF65-F5344CB8AC3E}">
        <p14:creationId xmlns:p14="http://schemas.microsoft.com/office/powerpoint/2010/main" val="279419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82D151-77BD-46F0-A837-B91E8D8A302F}"/>
              </a:ext>
            </a:extLst>
          </p:cNvPr>
          <p:cNvSpPr>
            <a:spLocks noGrp="1"/>
          </p:cNvSpPr>
          <p:nvPr>
            <p:ph type="title"/>
          </p:nvPr>
        </p:nvSpPr>
        <p:spPr/>
        <p:txBody>
          <a:bodyPr/>
          <a:lstStyle/>
          <a:p>
            <a:r>
              <a:rPr lang="en-IN" dirty="0"/>
              <a:t>Groovy vs Java</a:t>
            </a:r>
          </a:p>
        </p:txBody>
      </p:sp>
      <p:pic>
        <p:nvPicPr>
          <p:cNvPr id="4" name="Picture 3">
            <a:extLst>
              <a:ext uri="{FF2B5EF4-FFF2-40B4-BE49-F238E27FC236}">
                <a16:creationId xmlns:a16="http://schemas.microsoft.com/office/drawing/2014/main" id="{C2F1BEC3-D712-40A2-A0D2-CB607FF54B6B}"/>
              </a:ext>
            </a:extLst>
          </p:cNvPr>
          <p:cNvPicPr>
            <a:picLocks noChangeAspect="1"/>
          </p:cNvPicPr>
          <p:nvPr/>
        </p:nvPicPr>
        <p:blipFill rotWithShape="1">
          <a:blip r:embed="rId2"/>
          <a:srcRect l="21193" t="19378" r="43578" b="14893"/>
          <a:stretch/>
        </p:blipFill>
        <p:spPr>
          <a:xfrm>
            <a:off x="134224" y="1283516"/>
            <a:ext cx="8883941" cy="5209563"/>
          </a:xfrm>
          <a:prstGeom prst="rect">
            <a:avLst/>
          </a:prstGeom>
        </p:spPr>
      </p:pic>
    </p:spTree>
    <p:extLst>
      <p:ext uri="{BB962C8B-B14F-4D97-AF65-F5344CB8AC3E}">
        <p14:creationId xmlns:p14="http://schemas.microsoft.com/office/powerpoint/2010/main" val="3848622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5" name="Picture 4">
            <a:extLst>
              <a:ext uri="{FF2B5EF4-FFF2-40B4-BE49-F238E27FC236}">
                <a16:creationId xmlns:a16="http://schemas.microsoft.com/office/drawing/2014/main" id="{ACD7185C-810B-4475-9407-47732A9720DD}"/>
              </a:ext>
            </a:extLst>
          </p:cNvPr>
          <p:cNvPicPr>
            <a:picLocks noChangeAspect="1"/>
          </p:cNvPicPr>
          <p:nvPr/>
        </p:nvPicPr>
        <p:blipFill rotWithShape="1">
          <a:blip r:embed="rId2"/>
          <a:srcRect l="971" t="4218" r="1651" b="17594"/>
          <a:stretch/>
        </p:blipFill>
        <p:spPr>
          <a:xfrm>
            <a:off x="0" y="1402672"/>
            <a:ext cx="9144000" cy="4768008"/>
          </a:xfrm>
          <a:prstGeom prst="rect">
            <a:avLst/>
          </a:prstGeom>
        </p:spPr>
      </p:pic>
    </p:spTree>
    <p:extLst>
      <p:ext uri="{BB962C8B-B14F-4D97-AF65-F5344CB8AC3E}">
        <p14:creationId xmlns:p14="http://schemas.microsoft.com/office/powerpoint/2010/main" val="2228640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41BB5A-D2EC-461A-98EF-63F0ED6CC108}"/>
              </a:ext>
            </a:extLst>
          </p:cNvPr>
          <p:cNvSpPr>
            <a:spLocks noGrp="1"/>
          </p:cNvSpPr>
          <p:nvPr>
            <p:ph sz="quarter" idx="12"/>
          </p:nvPr>
        </p:nvSpPr>
        <p:spPr/>
        <p:txBody>
          <a:bodyPr>
            <a:normAutofit fontScale="55000" lnSpcReduction="20000"/>
          </a:bodyPr>
          <a:lstStyle/>
          <a:p>
            <a:r>
              <a:rPr lang="en-IN" dirty="0"/>
              <a:t>java.io.*</a:t>
            </a:r>
          </a:p>
          <a:p>
            <a:endParaRPr lang="en-IN" dirty="0"/>
          </a:p>
          <a:p>
            <a:r>
              <a:rPr lang="en-IN" dirty="0"/>
              <a:t>java.lang.*</a:t>
            </a:r>
          </a:p>
          <a:p>
            <a:endParaRPr lang="en-IN" dirty="0"/>
          </a:p>
          <a:p>
            <a:r>
              <a:rPr lang="en-IN" dirty="0" err="1"/>
              <a:t>java.math.BigDecimal</a:t>
            </a:r>
            <a:endParaRPr lang="en-IN" dirty="0"/>
          </a:p>
          <a:p>
            <a:endParaRPr lang="en-IN" dirty="0"/>
          </a:p>
          <a:p>
            <a:r>
              <a:rPr lang="en-IN" dirty="0" err="1"/>
              <a:t>java.math.BigInteger</a:t>
            </a:r>
            <a:endParaRPr lang="en-IN" dirty="0"/>
          </a:p>
          <a:p>
            <a:endParaRPr lang="en-IN" dirty="0"/>
          </a:p>
          <a:p>
            <a:r>
              <a:rPr lang="en-IN" dirty="0"/>
              <a:t>java.net.*</a:t>
            </a:r>
          </a:p>
          <a:p>
            <a:endParaRPr lang="en-IN" dirty="0"/>
          </a:p>
          <a:p>
            <a:r>
              <a:rPr lang="en-IN" dirty="0"/>
              <a:t>java.util.*</a:t>
            </a:r>
          </a:p>
          <a:p>
            <a:endParaRPr lang="en-IN" dirty="0"/>
          </a:p>
          <a:p>
            <a:r>
              <a:rPr lang="en-IN" dirty="0"/>
              <a:t>groovy.lang.*</a:t>
            </a:r>
          </a:p>
          <a:p>
            <a:endParaRPr lang="en-IN" dirty="0"/>
          </a:p>
          <a:p>
            <a:r>
              <a:rPr lang="en-IN" dirty="0"/>
              <a:t>groovy.util.*</a:t>
            </a:r>
          </a:p>
        </p:txBody>
      </p:sp>
      <p:sp>
        <p:nvSpPr>
          <p:cNvPr id="3" name="Title 2">
            <a:extLst>
              <a:ext uri="{FF2B5EF4-FFF2-40B4-BE49-F238E27FC236}">
                <a16:creationId xmlns:a16="http://schemas.microsoft.com/office/drawing/2014/main" id="{CD2FFB1C-FB9E-4FE9-8B49-C87E4943F8DA}"/>
              </a:ext>
            </a:extLst>
          </p:cNvPr>
          <p:cNvSpPr>
            <a:spLocks noGrp="1"/>
          </p:cNvSpPr>
          <p:nvPr>
            <p:ph type="title"/>
          </p:nvPr>
        </p:nvSpPr>
        <p:spPr/>
        <p:txBody>
          <a:bodyPr/>
          <a:lstStyle/>
          <a:p>
            <a:r>
              <a:rPr lang="en-IN" dirty="0"/>
              <a:t>Default Imports</a:t>
            </a:r>
          </a:p>
        </p:txBody>
      </p:sp>
    </p:spTree>
    <p:extLst>
      <p:ext uri="{BB962C8B-B14F-4D97-AF65-F5344CB8AC3E}">
        <p14:creationId xmlns:p14="http://schemas.microsoft.com/office/powerpoint/2010/main" val="3072023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D683B1-B703-493E-8E21-83E80BA62E42}"/>
              </a:ext>
            </a:extLst>
          </p:cNvPr>
          <p:cNvSpPr>
            <a:spLocks noGrp="1"/>
          </p:cNvSpPr>
          <p:nvPr>
            <p:ph type="title"/>
          </p:nvPr>
        </p:nvSpPr>
        <p:spPr/>
        <p:txBody>
          <a:bodyPr/>
          <a:lstStyle/>
          <a:p>
            <a:r>
              <a:rPr lang="en-IN" dirty="0"/>
              <a:t>Groovy vs JavaScript</a:t>
            </a:r>
          </a:p>
        </p:txBody>
      </p:sp>
      <p:pic>
        <p:nvPicPr>
          <p:cNvPr id="5" name="Picture 4">
            <a:extLst>
              <a:ext uri="{FF2B5EF4-FFF2-40B4-BE49-F238E27FC236}">
                <a16:creationId xmlns:a16="http://schemas.microsoft.com/office/drawing/2014/main" id="{5DE9FE00-F656-4627-A6BA-8894D3274C83}"/>
              </a:ext>
            </a:extLst>
          </p:cNvPr>
          <p:cNvPicPr>
            <a:picLocks noChangeAspect="1"/>
          </p:cNvPicPr>
          <p:nvPr/>
        </p:nvPicPr>
        <p:blipFill rotWithShape="1">
          <a:blip r:embed="rId2"/>
          <a:srcRect l="3877" t="33401" r="43265" b="6736"/>
          <a:stretch/>
        </p:blipFill>
        <p:spPr>
          <a:xfrm>
            <a:off x="461035" y="1427583"/>
            <a:ext cx="8205261" cy="5058525"/>
          </a:xfrm>
          <a:prstGeom prst="rect">
            <a:avLst/>
          </a:prstGeom>
        </p:spPr>
      </p:pic>
    </p:spTree>
    <p:extLst>
      <p:ext uri="{BB962C8B-B14F-4D97-AF65-F5344CB8AC3E}">
        <p14:creationId xmlns:p14="http://schemas.microsoft.com/office/powerpoint/2010/main" val="1685184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D683B1-B703-493E-8E21-83E80BA62E42}"/>
              </a:ext>
            </a:extLst>
          </p:cNvPr>
          <p:cNvSpPr>
            <a:spLocks noGrp="1"/>
          </p:cNvSpPr>
          <p:nvPr>
            <p:ph type="title"/>
          </p:nvPr>
        </p:nvSpPr>
        <p:spPr/>
        <p:txBody>
          <a:bodyPr/>
          <a:lstStyle/>
          <a:p>
            <a:r>
              <a:rPr lang="en-IN" dirty="0"/>
              <a:t>Groovy vs JavaScript</a:t>
            </a:r>
          </a:p>
        </p:txBody>
      </p:sp>
      <p:pic>
        <p:nvPicPr>
          <p:cNvPr id="4" name="Picture 3">
            <a:extLst>
              <a:ext uri="{FF2B5EF4-FFF2-40B4-BE49-F238E27FC236}">
                <a16:creationId xmlns:a16="http://schemas.microsoft.com/office/drawing/2014/main" id="{2EF90629-90AC-4518-9C29-AC7FFC4F12EC}"/>
              </a:ext>
            </a:extLst>
          </p:cNvPr>
          <p:cNvPicPr>
            <a:picLocks noChangeAspect="1"/>
          </p:cNvPicPr>
          <p:nvPr/>
        </p:nvPicPr>
        <p:blipFill rotWithShape="1">
          <a:blip r:embed="rId2"/>
          <a:srcRect l="3979" t="22880" r="43368" b="5465"/>
          <a:stretch/>
        </p:blipFill>
        <p:spPr>
          <a:xfrm>
            <a:off x="569166" y="1380931"/>
            <a:ext cx="8097130" cy="5178489"/>
          </a:xfrm>
          <a:prstGeom prst="rect">
            <a:avLst/>
          </a:prstGeom>
        </p:spPr>
      </p:pic>
    </p:spTree>
    <p:extLst>
      <p:ext uri="{BB962C8B-B14F-4D97-AF65-F5344CB8AC3E}">
        <p14:creationId xmlns:p14="http://schemas.microsoft.com/office/powerpoint/2010/main" val="2563126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A05E62-C75E-4FD1-8CB4-77C48B5833EA}"/>
              </a:ext>
            </a:extLst>
          </p:cNvPr>
          <p:cNvSpPr>
            <a:spLocks noGrp="1"/>
          </p:cNvSpPr>
          <p:nvPr>
            <p:ph sz="quarter" idx="12"/>
          </p:nvPr>
        </p:nvSpPr>
        <p:spPr/>
        <p:txBody>
          <a:bodyPr/>
          <a:lstStyle/>
          <a:p>
            <a:r>
              <a:rPr lang="en-US" dirty="0"/>
              <a:t>#!/usr/bin/groovy</a:t>
            </a:r>
          </a:p>
          <a:p>
            <a:r>
              <a:rPr lang="en-US" dirty="0"/>
              <a:t>// some line comment</a:t>
            </a:r>
          </a:p>
          <a:p>
            <a:r>
              <a:rPr lang="en-IN" dirty="0"/>
              <a:t>/*</a:t>
            </a:r>
          </a:p>
          <a:p>
            <a:r>
              <a:rPr lang="en-IN" dirty="0"/>
              <a:t>some multiline</a:t>
            </a:r>
          </a:p>
          <a:p>
            <a:r>
              <a:rPr lang="en-IN" dirty="0"/>
              <a:t>comment</a:t>
            </a:r>
          </a:p>
          <a:p>
            <a:r>
              <a:rPr lang="en-IN" dirty="0"/>
              <a:t>*/</a:t>
            </a:r>
          </a:p>
        </p:txBody>
      </p:sp>
      <p:sp>
        <p:nvSpPr>
          <p:cNvPr id="3" name="Title 2">
            <a:extLst>
              <a:ext uri="{FF2B5EF4-FFF2-40B4-BE49-F238E27FC236}">
                <a16:creationId xmlns:a16="http://schemas.microsoft.com/office/drawing/2014/main" id="{55FB2CB0-4A66-41FF-9B3D-42A98A644757}"/>
              </a:ext>
            </a:extLst>
          </p:cNvPr>
          <p:cNvSpPr>
            <a:spLocks noGrp="1"/>
          </p:cNvSpPr>
          <p:nvPr>
            <p:ph type="title"/>
          </p:nvPr>
        </p:nvSpPr>
        <p:spPr/>
        <p:txBody>
          <a:bodyPr/>
          <a:lstStyle/>
          <a:p>
            <a:r>
              <a:rPr lang="en-IN" dirty="0"/>
              <a:t>Groovy Comments</a:t>
            </a:r>
          </a:p>
        </p:txBody>
      </p:sp>
    </p:spTree>
    <p:extLst>
      <p:ext uri="{BB962C8B-B14F-4D97-AF65-F5344CB8AC3E}">
        <p14:creationId xmlns:p14="http://schemas.microsoft.com/office/powerpoint/2010/main" val="161108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4082A6-D0AC-4D8C-87AA-B00250154024}"/>
              </a:ext>
            </a:extLst>
          </p:cNvPr>
          <p:cNvSpPr>
            <a:spLocks noGrp="1"/>
          </p:cNvSpPr>
          <p:nvPr>
            <p:ph type="title"/>
          </p:nvPr>
        </p:nvSpPr>
        <p:spPr/>
        <p:txBody>
          <a:bodyPr/>
          <a:lstStyle/>
          <a:p>
            <a:r>
              <a:rPr lang="en-IN" dirty="0"/>
              <a:t>Gradle Project</a:t>
            </a:r>
          </a:p>
        </p:txBody>
      </p:sp>
      <p:pic>
        <p:nvPicPr>
          <p:cNvPr id="5" name="Picture 4">
            <a:extLst>
              <a:ext uri="{FF2B5EF4-FFF2-40B4-BE49-F238E27FC236}">
                <a16:creationId xmlns:a16="http://schemas.microsoft.com/office/drawing/2014/main" id="{C93DE406-15E2-4366-9030-501B89EE32BE}"/>
              </a:ext>
            </a:extLst>
          </p:cNvPr>
          <p:cNvPicPr>
            <a:picLocks noChangeAspect="1"/>
          </p:cNvPicPr>
          <p:nvPr/>
        </p:nvPicPr>
        <p:blipFill>
          <a:blip r:embed="rId2"/>
          <a:stretch>
            <a:fillRect/>
          </a:stretch>
        </p:blipFill>
        <p:spPr>
          <a:xfrm>
            <a:off x="0" y="1314450"/>
            <a:ext cx="9144000" cy="5143500"/>
          </a:xfrm>
          <a:prstGeom prst="rect">
            <a:avLst/>
          </a:prstGeom>
        </p:spPr>
      </p:pic>
    </p:spTree>
    <p:extLst>
      <p:ext uri="{BB962C8B-B14F-4D97-AF65-F5344CB8AC3E}">
        <p14:creationId xmlns:p14="http://schemas.microsoft.com/office/powerpoint/2010/main" val="1077549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4082A6-D0AC-4D8C-87AA-B00250154024}"/>
              </a:ext>
            </a:extLst>
          </p:cNvPr>
          <p:cNvSpPr>
            <a:spLocks noGrp="1"/>
          </p:cNvSpPr>
          <p:nvPr>
            <p:ph type="title"/>
          </p:nvPr>
        </p:nvSpPr>
        <p:spPr/>
        <p:txBody>
          <a:bodyPr/>
          <a:lstStyle/>
          <a:p>
            <a:r>
              <a:rPr lang="en-IN" dirty="0"/>
              <a:t>Gradle Project</a:t>
            </a:r>
          </a:p>
        </p:txBody>
      </p:sp>
      <p:pic>
        <p:nvPicPr>
          <p:cNvPr id="4" name="Picture 3">
            <a:extLst>
              <a:ext uri="{FF2B5EF4-FFF2-40B4-BE49-F238E27FC236}">
                <a16:creationId xmlns:a16="http://schemas.microsoft.com/office/drawing/2014/main" id="{DAFA13EC-6B11-4B48-850B-4F2AB2DE409C}"/>
              </a:ext>
            </a:extLst>
          </p:cNvPr>
          <p:cNvPicPr>
            <a:picLocks noChangeAspect="1"/>
          </p:cNvPicPr>
          <p:nvPr/>
        </p:nvPicPr>
        <p:blipFill>
          <a:blip r:embed="rId2"/>
          <a:stretch>
            <a:fillRect/>
          </a:stretch>
        </p:blipFill>
        <p:spPr>
          <a:xfrm>
            <a:off x="0" y="1361104"/>
            <a:ext cx="9144000" cy="5143500"/>
          </a:xfrm>
          <a:prstGeom prst="rect">
            <a:avLst/>
          </a:prstGeom>
        </p:spPr>
      </p:pic>
    </p:spTree>
    <p:extLst>
      <p:ext uri="{BB962C8B-B14F-4D97-AF65-F5344CB8AC3E}">
        <p14:creationId xmlns:p14="http://schemas.microsoft.com/office/powerpoint/2010/main" val="78982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4082A6-D0AC-4D8C-87AA-B00250154024}"/>
              </a:ext>
            </a:extLst>
          </p:cNvPr>
          <p:cNvSpPr>
            <a:spLocks noGrp="1"/>
          </p:cNvSpPr>
          <p:nvPr>
            <p:ph type="title"/>
          </p:nvPr>
        </p:nvSpPr>
        <p:spPr/>
        <p:txBody>
          <a:bodyPr/>
          <a:lstStyle/>
          <a:p>
            <a:r>
              <a:rPr lang="en-IN" dirty="0"/>
              <a:t>Gradle Project</a:t>
            </a:r>
          </a:p>
        </p:txBody>
      </p:sp>
      <p:pic>
        <p:nvPicPr>
          <p:cNvPr id="5" name="Picture 4">
            <a:extLst>
              <a:ext uri="{FF2B5EF4-FFF2-40B4-BE49-F238E27FC236}">
                <a16:creationId xmlns:a16="http://schemas.microsoft.com/office/drawing/2014/main" id="{E8350C38-6FD3-4EF6-BF06-CE128B80BFDC}"/>
              </a:ext>
            </a:extLst>
          </p:cNvPr>
          <p:cNvPicPr>
            <a:picLocks noChangeAspect="1"/>
          </p:cNvPicPr>
          <p:nvPr/>
        </p:nvPicPr>
        <p:blipFill>
          <a:blip r:embed="rId2"/>
          <a:stretch>
            <a:fillRect/>
          </a:stretch>
        </p:blipFill>
        <p:spPr>
          <a:xfrm>
            <a:off x="0" y="1351773"/>
            <a:ext cx="9144000" cy="5143500"/>
          </a:xfrm>
          <a:prstGeom prst="rect">
            <a:avLst/>
          </a:prstGeom>
        </p:spPr>
      </p:pic>
    </p:spTree>
    <p:extLst>
      <p:ext uri="{BB962C8B-B14F-4D97-AF65-F5344CB8AC3E}">
        <p14:creationId xmlns:p14="http://schemas.microsoft.com/office/powerpoint/2010/main" val="1301196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E77F5BA-032D-4693-A13D-9E7B8E0F8CAC}"/>
              </a:ext>
            </a:extLst>
          </p:cNvPr>
          <p:cNvPicPr>
            <a:picLocks noGrp="1" noChangeAspect="1"/>
          </p:cNvPicPr>
          <p:nvPr>
            <p:ph sz="quarter" idx="12"/>
          </p:nvPr>
        </p:nvPicPr>
        <p:blipFill>
          <a:blip r:embed="rId2"/>
          <a:stretch>
            <a:fillRect/>
          </a:stretch>
        </p:blipFill>
        <p:spPr>
          <a:xfrm>
            <a:off x="679149" y="1277765"/>
            <a:ext cx="6383065" cy="493819"/>
          </a:xfrm>
          <a:prstGeom prst="rect">
            <a:avLst/>
          </a:prstGeom>
        </p:spPr>
      </p:pic>
      <p:sp>
        <p:nvSpPr>
          <p:cNvPr id="3" name="Title 2">
            <a:extLst>
              <a:ext uri="{FF2B5EF4-FFF2-40B4-BE49-F238E27FC236}">
                <a16:creationId xmlns:a16="http://schemas.microsoft.com/office/drawing/2014/main" id="{E6FA340A-5FB7-4629-8AC3-84DCC2899645}"/>
              </a:ext>
            </a:extLst>
          </p:cNvPr>
          <p:cNvSpPr>
            <a:spLocks noGrp="1"/>
          </p:cNvSpPr>
          <p:nvPr>
            <p:ph type="title"/>
          </p:nvPr>
        </p:nvSpPr>
        <p:spPr/>
        <p:txBody>
          <a:bodyPr/>
          <a:lstStyle/>
          <a:p>
            <a:r>
              <a:rPr lang="en-IN" dirty="0"/>
              <a:t>Groovy Script</a:t>
            </a:r>
          </a:p>
        </p:txBody>
      </p:sp>
      <p:sp>
        <p:nvSpPr>
          <p:cNvPr id="6" name="Rectangle 3">
            <a:extLst>
              <a:ext uri="{FF2B5EF4-FFF2-40B4-BE49-F238E27FC236}">
                <a16:creationId xmlns:a16="http://schemas.microsoft.com/office/drawing/2014/main" id="{FA866C3F-D7B7-4631-9E5F-90E36215ECE4}"/>
              </a:ext>
            </a:extLst>
          </p:cNvPr>
          <p:cNvSpPr txBox="1">
            <a:spLocks noChangeArrowheads="1"/>
          </p:cNvSpPr>
          <p:nvPr/>
        </p:nvSpPr>
        <p:spPr>
          <a:xfrm>
            <a:off x="540390" y="2012775"/>
            <a:ext cx="8293100" cy="4662228"/>
          </a:xfrm>
          <a:prstGeom prst="rect">
            <a:avLst/>
          </a:prstGeom>
        </p:spPr>
        <p:txBody>
          <a:bodyPr/>
          <a:lst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Tx/>
              <a:buNone/>
            </a:pPr>
            <a:r>
              <a:rPr lang="en-US" altLang="en-US" dirty="0"/>
              <a:t>To run type ‘groovy </a:t>
            </a:r>
            <a:r>
              <a:rPr lang="en-US" altLang="en-US" dirty="0" err="1"/>
              <a:t>hello.groovy</a:t>
            </a:r>
            <a:r>
              <a:rPr lang="en-US" altLang="en-US" dirty="0"/>
              <a:t>’</a:t>
            </a:r>
          </a:p>
          <a:p>
            <a:pPr>
              <a:lnSpc>
                <a:spcPct val="90000"/>
              </a:lnSpc>
            </a:pPr>
            <a:r>
              <a:rPr lang="en-US" altLang="en-US" dirty="0"/>
              <a:t>Parenthesis are optional</a:t>
            </a:r>
          </a:p>
          <a:p>
            <a:pPr>
              <a:lnSpc>
                <a:spcPct val="90000"/>
              </a:lnSpc>
            </a:pPr>
            <a:r>
              <a:rPr lang="en-US" altLang="en-US" dirty="0"/>
              <a:t>Ending semi-colons optional</a:t>
            </a:r>
          </a:p>
          <a:p>
            <a:pPr>
              <a:lnSpc>
                <a:spcPct val="90000"/>
              </a:lnSpc>
            </a:pPr>
            <a:r>
              <a:rPr lang="en-US" altLang="en-US" dirty="0"/>
              <a:t>Class declaration optional</a:t>
            </a:r>
          </a:p>
          <a:p>
            <a:pPr>
              <a:lnSpc>
                <a:spcPct val="90000"/>
              </a:lnSpc>
            </a:pPr>
            <a:r>
              <a:rPr lang="en-US" altLang="en-US" dirty="0"/>
              <a:t>Main entry point optional</a:t>
            </a:r>
          </a:p>
          <a:p>
            <a:pPr>
              <a:lnSpc>
                <a:spcPct val="90000"/>
              </a:lnSpc>
            </a:pPr>
            <a:r>
              <a:rPr lang="en-US" altLang="en-US" dirty="0"/>
              <a:t>Single Quotes or Double quotes for Strings. Groovy has several string styles.</a:t>
            </a:r>
          </a:p>
          <a:p>
            <a:pPr>
              <a:lnSpc>
                <a:spcPct val="90000"/>
              </a:lnSpc>
            </a:pPr>
            <a:r>
              <a:rPr lang="en-US" altLang="en-US" dirty="0" err="1"/>
              <a:t>System.out</a:t>
            </a:r>
            <a:r>
              <a:rPr lang="en-US" altLang="en-US" dirty="0"/>
              <a:t> is assumed - Groovy automatically imports the packages </a:t>
            </a:r>
            <a:r>
              <a:rPr lang="en-US" altLang="en-US" dirty="0" err="1"/>
              <a:t>groovy.lang</a:t>
            </a:r>
            <a:r>
              <a:rPr lang="en-US" altLang="en-US" dirty="0"/>
              <a:t>.*, </a:t>
            </a:r>
            <a:r>
              <a:rPr lang="en-US" altLang="en-US" dirty="0" err="1"/>
              <a:t>groovy.util</a:t>
            </a:r>
            <a:r>
              <a:rPr lang="en-US" altLang="en-US" dirty="0"/>
              <a:t>.*, </a:t>
            </a:r>
            <a:r>
              <a:rPr lang="en-US" altLang="en-US" dirty="0" err="1"/>
              <a:t>java.lang</a:t>
            </a:r>
            <a:r>
              <a:rPr lang="en-US" altLang="en-US" dirty="0"/>
              <a:t>.*, </a:t>
            </a:r>
            <a:r>
              <a:rPr lang="en-US" altLang="en-US" dirty="0" err="1"/>
              <a:t>java.util</a:t>
            </a:r>
            <a:r>
              <a:rPr lang="en-US" altLang="en-US" dirty="0"/>
              <a:t>.*, java.net.*, and java.io.*</a:t>
            </a:r>
          </a:p>
        </p:txBody>
      </p:sp>
    </p:spTree>
    <p:extLst>
      <p:ext uri="{BB962C8B-B14F-4D97-AF65-F5344CB8AC3E}">
        <p14:creationId xmlns:p14="http://schemas.microsoft.com/office/powerpoint/2010/main" val="33516569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4DA061-0356-4BBB-A21A-E1F7578060B4}"/>
              </a:ext>
            </a:extLst>
          </p:cNvPr>
          <p:cNvSpPr>
            <a:spLocks noGrp="1"/>
          </p:cNvSpPr>
          <p:nvPr>
            <p:ph type="title"/>
          </p:nvPr>
        </p:nvSpPr>
        <p:spPr/>
        <p:txBody>
          <a:bodyPr/>
          <a:lstStyle/>
          <a:p>
            <a:r>
              <a:rPr lang="en-IN" dirty="0"/>
              <a:t>Groovy Types</a:t>
            </a:r>
          </a:p>
        </p:txBody>
      </p:sp>
      <p:pic>
        <p:nvPicPr>
          <p:cNvPr id="7" name="Picture 6">
            <a:extLst>
              <a:ext uri="{FF2B5EF4-FFF2-40B4-BE49-F238E27FC236}">
                <a16:creationId xmlns:a16="http://schemas.microsoft.com/office/drawing/2014/main" id="{5B409455-E0F6-4D9F-8449-F7365D421E04}"/>
              </a:ext>
            </a:extLst>
          </p:cNvPr>
          <p:cNvPicPr>
            <a:picLocks noChangeAspect="1"/>
          </p:cNvPicPr>
          <p:nvPr/>
        </p:nvPicPr>
        <p:blipFill rotWithShape="1">
          <a:blip r:embed="rId2"/>
          <a:srcRect l="17143" t="26508" r="27245" b="29592"/>
          <a:stretch/>
        </p:blipFill>
        <p:spPr>
          <a:xfrm>
            <a:off x="461035" y="1987420"/>
            <a:ext cx="8205261" cy="3643436"/>
          </a:xfrm>
          <a:prstGeom prst="rect">
            <a:avLst/>
          </a:prstGeom>
        </p:spPr>
      </p:pic>
    </p:spTree>
    <p:extLst>
      <p:ext uri="{BB962C8B-B14F-4D97-AF65-F5344CB8AC3E}">
        <p14:creationId xmlns:p14="http://schemas.microsoft.com/office/powerpoint/2010/main" val="2099108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4DA061-0356-4BBB-A21A-E1F7578060B4}"/>
              </a:ext>
            </a:extLst>
          </p:cNvPr>
          <p:cNvSpPr>
            <a:spLocks noGrp="1"/>
          </p:cNvSpPr>
          <p:nvPr>
            <p:ph type="title"/>
          </p:nvPr>
        </p:nvSpPr>
        <p:spPr/>
        <p:txBody>
          <a:bodyPr/>
          <a:lstStyle/>
          <a:p>
            <a:r>
              <a:rPr lang="en-IN" dirty="0"/>
              <a:t>Groovy Types</a:t>
            </a:r>
          </a:p>
        </p:txBody>
      </p:sp>
      <p:pic>
        <p:nvPicPr>
          <p:cNvPr id="4" name="Picture 3">
            <a:extLst>
              <a:ext uri="{FF2B5EF4-FFF2-40B4-BE49-F238E27FC236}">
                <a16:creationId xmlns:a16="http://schemas.microsoft.com/office/drawing/2014/main" id="{0C7B472A-5CAA-4726-8BF3-8AA4501D4169}"/>
              </a:ext>
            </a:extLst>
          </p:cNvPr>
          <p:cNvPicPr>
            <a:picLocks noChangeAspect="1"/>
          </p:cNvPicPr>
          <p:nvPr/>
        </p:nvPicPr>
        <p:blipFill rotWithShape="1">
          <a:blip r:embed="rId2"/>
          <a:srcRect l="18980" t="39025" r="25204" b="25057"/>
          <a:stretch/>
        </p:blipFill>
        <p:spPr>
          <a:xfrm>
            <a:off x="461035" y="1940767"/>
            <a:ext cx="8377524" cy="3032449"/>
          </a:xfrm>
          <a:prstGeom prst="rect">
            <a:avLst/>
          </a:prstGeom>
        </p:spPr>
      </p:pic>
    </p:spTree>
    <p:extLst>
      <p:ext uri="{BB962C8B-B14F-4D97-AF65-F5344CB8AC3E}">
        <p14:creationId xmlns:p14="http://schemas.microsoft.com/office/powerpoint/2010/main" val="806452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5" name="Picture 4">
            <a:extLst>
              <a:ext uri="{FF2B5EF4-FFF2-40B4-BE49-F238E27FC236}">
                <a16:creationId xmlns:a16="http://schemas.microsoft.com/office/drawing/2014/main" id="{6AF1DF9E-BBBF-8792-D83B-6C65C8863310}"/>
              </a:ext>
            </a:extLst>
          </p:cNvPr>
          <p:cNvPicPr>
            <a:picLocks noChangeAspect="1"/>
          </p:cNvPicPr>
          <p:nvPr/>
        </p:nvPicPr>
        <p:blipFill rotWithShape="1">
          <a:blip r:embed="rId2"/>
          <a:srcRect l="8674" t="17438" r="23061" b="58435"/>
          <a:stretch/>
        </p:blipFill>
        <p:spPr>
          <a:xfrm>
            <a:off x="461034" y="1754154"/>
            <a:ext cx="8424591" cy="1674846"/>
          </a:xfrm>
          <a:prstGeom prst="rect">
            <a:avLst/>
          </a:prstGeom>
        </p:spPr>
      </p:pic>
    </p:spTree>
    <p:extLst>
      <p:ext uri="{BB962C8B-B14F-4D97-AF65-F5344CB8AC3E}">
        <p14:creationId xmlns:p14="http://schemas.microsoft.com/office/powerpoint/2010/main" val="15293269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284CE2-C8AF-45C0-AC70-C3E22BEAE992}"/>
              </a:ext>
            </a:extLst>
          </p:cNvPr>
          <p:cNvSpPr>
            <a:spLocks noGrp="1"/>
          </p:cNvSpPr>
          <p:nvPr>
            <p:ph sz="quarter" idx="12"/>
          </p:nvPr>
        </p:nvSpPr>
        <p:spPr/>
        <p:txBody>
          <a:bodyPr/>
          <a:lstStyle/>
          <a:p>
            <a:r>
              <a:rPr lang="en-US" dirty="0"/>
              <a:t>Everything is an object no primitive types.</a:t>
            </a:r>
          </a:p>
          <a:p>
            <a:r>
              <a:rPr lang="en-US" dirty="0"/>
              <a:t>Primitive types are auto boxed</a:t>
            </a:r>
          </a:p>
          <a:p>
            <a:r>
              <a:rPr lang="en-US" dirty="0"/>
              <a:t>Optional Typing – If not explicitly specified assumed to be </a:t>
            </a:r>
            <a:r>
              <a:rPr lang="en-US" dirty="0" err="1"/>
              <a:t>java.lang.Object</a:t>
            </a:r>
            <a:endParaRPr lang="en-US" dirty="0"/>
          </a:p>
          <a:p>
            <a:r>
              <a:rPr lang="en-US" dirty="0"/>
              <a:t>Type safe – Unlike some scripting languages, Groovy doesn’t allow one type to be treated as another without a well defined conversion being available.</a:t>
            </a:r>
          </a:p>
          <a:p>
            <a:endParaRPr lang="en-IN" dirty="0"/>
          </a:p>
        </p:txBody>
      </p:sp>
      <p:sp>
        <p:nvSpPr>
          <p:cNvPr id="3" name="Title 2">
            <a:extLst>
              <a:ext uri="{FF2B5EF4-FFF2-40B4-BE49-F238E27FC236}">
                <a16:creationId xmlns:a16="http://schemas.microsoft.com/office/drawing/2014/main" id="{32476E2A-5FE4-4634-A511-DE8879213127}"/>
              </a:ext>
            </a:extLst>
          </p:cNvPr>
          <p:cNvSpPr>
            <a:spLocks noGrp="1"/>
          </p:cNvSpPr>
          <p:nvPr>
            <p:ph type="title"/>
          </p:nvPr>
        </p:nvSpPr>
        <p:spPr/>
        <p:txBody>
          <a:bodyPr/>
          <a:lstStyle/>
          <a:p>
            <a:r>
              <a:rPr lang="en-IN" dirty="0"/>
              <a:t>Groovy Types</a:t>
            </a:r>
          </a:p>
        </p:txBody>
      </p:sp>
    </p:spTree>
    <p:extLst>
      <p:ext uri="{BB962C8B-B14F-4D97-AF65-F5344CB8AC3E}">
        <p14:creationId xmlns:p14="http://schemas.microsoft.com/office/powerpoint/2010/main" val="14061161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593934-F966-4CFC-A13E-EB4FD3D5EF86}"/>
              </a:ext>
            </a:extLst>
          </p:cNvPr>
          <p:cNvSpPr>
            <a:spLocks noGrp="1"/>
          </p:cNvSpPr>
          <p:nvPr>
            <p:ph sz="quarter" idx="12"/>
          </p:nvPr>
        </p:nvSpPr>
        <p:spPr/>
        <p:txBody>
          <a:bodyPr>
            <a:normAutofit fontScale="77500" lnSpcReduction="20000"/>
          </a:bodyPr>
          <a:lstStyle/>
          <a:p>
            <a:r>
              <a:rPr lang="en-US" dirty="0"/>
              <a:t>The def keyword is used to define an untyped variable or a function in Groovy, as it is an optionally-typed language.</a:t>
            </a:r>
          </a:p>
          <a:p>
            <a:r>
              <a:rPr lang="en-US" dirty="0"/>
              <a:t>When we're unsure of the type of a variable or field, we can leverage def to let Groovy decide types at runtime based on the assigned values:</a:t>
            </a:r>
          </a:p>
          <a:p>
            <a:r>
              <a:rPr lang="en-US" dirty="0"/>
              <a:t>Def </a:t>
            </a:r>
            <a:r>
              <a:rPr lang="en-US" dirty="0" err="1"/>
              <a:t>readln</a:t>
            </a:r>
            <a:r>
              <a:rPr lang="en-US" dirty="0"/>
              <a:t>=&lt;Swing Dialog Box&gt;</a:t>
            </a:r>
          </a:p>
          <a:p>
            <a:r>
              <a:rPr lang="en-US" dirty="0"/>
              <a:t>def </a:t>
            </a:r>
            <a:r>
              <a:rPr lang="en-US" dirty="0" err="1"/>
              <a:t>firstName</a:t>
            </a:r>
            <a:r>
              <a:rPr lang="en-US" dirty="0"/>
              <a:t> = </a:t>
            </a:r>
            <a:r>
              <a:rPr lang="en-US" dirty="0" err="1"/>
              <a:t>readln</a:t>
            </a:r>
            <a:r>
              <a:rPr lang="en-US" dirty="0"/>
              <a:t> “Enter name”</a:t>
            </a:r>
          </a:p>
          <a:p>
            <a:r>
              <a:rPr lang="en-US" dirty="0"/>
              <a:t>def </a:t>
            </a:r>
            <a:r>
              <a:rPr lang="en-US" dirty="0" err="1"/>
              <a:t>listOfCountries</a:t>
            </a:r>
            <a:r>
              <a:rPr lang="en-US" dirty="0"/>
              <a:t> = ['USA', 'UK', 'FRANCE', 'INDIA']</a:t>
            </a:r>
          </a:p>
          <a:p>
            <a:r>
              <a:rPr lang="en-US" dirty="0"/>
              <a:t>Here, </a:t>
            </a:r>
            <a:r>
              <a:rPr lang="en-US" dirty="0" err="1"/>
              <a:t>firstName</a:t>
            </a:r>
            <a:r>
              <a:rPr lang="en-US" dirty="0"/>
              <a:t> will be a String, and </a:t>
            </a:r>
            <a:r>
              <a:rPr lang="en-US" dirty="0" err="1"/>
              <a:t>listOfCountries</a:t>
            </a:r>
            <a:r>
              <a:rPr lang="en-US" dirty="0"/>
              <a:t> will be an </a:t>
            </a:r>
            <a:r>
              <a:rPr lang="en-US" dirty="0" err="1"/>
              <a:t>ArrayList</a:t>
            </a:r>
            <a:r>
              <a:rPr lang="en-US" dirty="0"/>
              <a:t>.</a:t>
            </a:r>
          </a:p>
          <a:p>
            <a:r>
              <a:rPr lang="en-US" dirty="0"/>
              <a:t>We can also use the def keyword to define the return type of a method:</a:t>
            </a:r>
          </a:p>
          <a:p>
            <a:r>
              <a:rPr lang="en-US" dirty="0"/>
              <a:t>def multiply(x, y) {</a:t>
            </a:r>
          </a:p>
          <a:p>
            <a:r>
              <a:rPr lang="en-US" dirty="0"/>
              <a:t>    return x*y</a:t>
            </a:r>
          </a:p>
          <a:p>
            <a:r>
              <a:rPr lang="en-US" dirty="0"/>
              <a:t>}</a:t>
            </a:r>
            <a:endParaRPr lang="en-IN" dirty="0"/>
          </a:p>
        </p:txBody>
      </p:sp>
      <p:sp>
        <p:nvSpPr>
          <p:cNvPr id="3" name="Title 2">
            <a:extLst>
              <a:ext uri="{FF2B5EF4-FFF2-40B4-BE49-F238E27FC236}">
                <a16:creationId xmlns:a16="http://schemas.microsoft.com/office/drawing/2014/main" id="{7F1CE822-4E55-44D8-A37F-CBC418128D1A}"/>
              </a:ext>
            </a:extLst>
          </p:cNvPr>
          <p:cNvSpPr>
            <a:spLocks noGrp="1"/>
          </p:cNvSpPr>
          <p:nvPr>
            <p:ph type="title"/>
          </p:nvPr>
        </p:nvSpPr>
        <p:spPr/>
        <p:txBody>
          <a:bodyPr/>
          <a:lstStyle/>
          <a:p>
            <a:r>
              <a:rPr lang="en-IN" dirty="0"/>
              <a:t>Def keyword</a:t>
            </a:r>
          </a:p>
        </p:txBody>
      </p:sp>
    </p:spTree>
    <p:extLst>
      <p:ext uri="{BB962C8B-B14F-4D97-AF65-F5344CB8AC3E}">
        <p14:creationId xmlns:p14="http://schemas.microsoft.com/office/powerpoint/2010/main" val="1326524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EE7A96-0BEB-40FD-A7D3-3356DB240929}"/>
              </a:ext>
            </a:extLst>
          </p:cNvPr>
          <p:cNvSpPr>
            <a:spLocks noGrp="1"/>
          </p:cNvSpPr>
          <p:nvPr>
            <p:ph type="title"/>
          </p:nvPr>
        </p:nvSpPr>
        <p:spPr/>
        <p:txBody>
          <a:bodyPr/>
          <a:lstStyle/>
          <a:p>
            <a:r>
              <a:rPr lang="en-IN" dirty="0"/>
              <a:t>Types Example</a:t>
            </a:r>
          </a:p>
        </p:txBody>
      </p:sp>
      <p:sp>
        <p:nvSpPr>
          <p:cNvPr id="4" name="Text Box 4">
            <a:extLst>
              <a:ext uri="{FF2B5EF4-FFF2-40B4-BE49-F238E27FC236}">
                <a16:creationId xmlns:a16="http://schemas.microsoft.com/office/drawing/2014/main" id="{FFCC361C-9EC2-4E8E-82EB-F62857FE499F}"/>
              </a:ext>
            </a:extLst>
          </p:cNvPr>
          <p:cNvSpPr txBox="1">
            <a:spLocks noChangeArrowheads="1"/>
          </p:cNvSpPr>
          <p:nvPr/>
        </p:nvSpPr>
        <p:spPr bwMode="auto">
          <a:xfrm>
            <a:off x="571499" y="1409699"/>
            <a:ext cx="7666489" cy="230832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dirty="0">
                <a:latin typeface="Courier New" panose="02070309020205020404" pitchFamily="49" charset="0"/>
              </a:rPr>
              <a:t>a = 1        </a:t>
            </a:r>
            <a:r>
              <a:rPr lang="en-US" altLang="en-US" sz="1600" b="1" dirty="0">
                <a:solidFill>
                  <a:srgbClr val="009200"/>
                </a:solidFill>
                <a:latin typeface="Courier New" panose="02070309020205020404" pitchFamily="49" charset="0"/>
              </a:rPr>
              <a:t>// Implicit typing to Integer</a:t>
            </a:r>
          </a:p>
          <a:p>
            <a:pPr>
              <a:spcBef>
                <a:spcPct val="0"/>
              </a:spcBef>
              <a:buFontTx/>
              <a:buNone/>
            </a:pPr>
            <a:r>
              <a:rPr lang="en-US" altLang="en-US" sz="1600" b="1" dirty="0">
                <a:latin typeface="Courier New" panose="02070309020205020404" pitchFamily="49" charset="0"/>
              </a:rPr>
              <a:t>b = 'howdy'  </a:t>
            </a:r>
            <a:r>
              <a:rPr lang="en-US" altLang="en-US" sz="1600" b="1" dirty="0">
                <a:solidFill>
                  <a:srgbClr val="009200"/>
                </a:solidFill>
                <a:latin typeface="Courier New" panose="02070309020205020404" pitchFamily="49" charset="0"/>
              </a:rPr>
              <a:t>// Implicit typing to String</a:t>
            </a:r>
          </a:p>
          <a:p>
            <a:pPr>
              <a:spcBef>
                <a:spcPct val="0"/>
              </a:spcBef>
              <a:buFontTx/>
              <a:buNone/>
            </a:pPr>
            <a:r>
              <a:rPr lang="en-US" altLang="en-US" sz="1600" b="1" dirty="0">
                <a:latin typeface="Courier New" panose="02070309020205020404" pitchFamily="49" charset="0"/>
              </a:rPr>
              <a:t>int c = 33   </a:t>
            </a:r>
            <a:r>
              <a:rPr lang="en-US" altLang="en-US" sz="1600" b="1" dirty="0">
                <a:solidFill>
                  <a:srgbClr val="009200"/>
                </a:solidFill>
                <a:latin typeface="Courier New" panose="02070309020205020404" pitchFamily="49" charset="0"/>
              </a:rPr>
              <a:t>// Explicit typing to Integer</a:t>
            </a:r>
          </a:p>
          <a:p>
            <a:pPr>
              <a:spcBef>
                <a:spcPct val="0"/>
              </a:spcBef>
              <a:buFontTx/>
              <a:buNone/>
            </a:pPr>
            <a:r>
              <a:rPr lang="en-US" altLang="en-US" sz="1600" b="1" dirty="0">
                <a:latin typeface="Courier New" panose="02070309020205020404" pitchFamily="49" charset="0"/>
              </a:rPr>
              <a:t>def d = 5.2f </a:t>
            </a:r>
            <a:r>
              <a:rPr lang="en-US" altLang="en-US" sz="1600" b="1" dirty="0">
                <a:solidFill>
                  <a:srgbClr val="009200"/>
                </a:solidFill>
                <a:latin typeface="Courier New" panose="02070309020205020404" pitchFamily="49" charset="0"/>
              </a:rPr>
              <a:t>// def keyword means any type</a:t>
            </a:r>
          </a:p>
          <a:p>
            <a:pPr>
              <a:spcBef>
                <a:spcPct val="0"/>
              </a:spcBef>
              <a:buFontTx/>
              <a:buNone/>
            </a:pPr>
            <a:endParaRPr lang="en-US" altLang="en-US" sz="1600" b="1" dirty="0">
              <a:solidFill>
                <a:srgbClr val="33CC33"/>
              </a:solidFill>
              <a:latin typeface="Courier New" panose="02070309020205020404" pitchFamily="49" charset="0"/>
            </a:endParaRPr>
          </a:p>
          <a:p>
            <a:pPr>
              <a:spcBef>
                <a:spcPct val="0"/>
              </a:spcBef>
              <a:buFontTx/>
              <a:buNone/>
            </a:pPr>
            <a:r>
              <a:rPr lang="en-US" altLang="en-US" sz="1600" b="1" dirty="0" err="1">
                <a:latin typeface="Courier New" panose="02070309020205020404" pitchFamily="49" charset="0"/>
              </a:rPr>
              <a:t>println</a:t>
            </a:r>
            <a:r>
              <a:rPr lang="en-US" altLang="en-US" sz="1600" b="1" dirty="0">
                <a:latin typeface="Courier New" panose="02070309020205020404" pitchFamily="49" charset="0"/>
              </a:rPr>
              <a:t> 'a is ' + a.class.name</a:t>
            </a:r>
          </a:p>
          <a:p>
            <a:pPr>
              <a:spcBef>
                <a:spcPct val="0"/>
              </a:spcBef>
              <a:buFontTx/>
              <a:buNone/>
            </a:pPr>
            <a:r>
              <a:rPr lang="en-US" altLang="en-US" sz="1600" b="1" dirty="0" err="1">
                <a:latin typeface="Courier New" panose="02070309020205020404" pitchFamily="49" charset="0"/>
              </a:rPr>
              <a:t>println</a:t>
            </a:r>
            <a:r>
              <a:rPr lang="en-US" altLang="en-US" sz="1600" b="1" dirty="0">
                <a:latin typeface="Courier New" panose="02070309020205020404" pitchFamily="49" charset="0"/>
              </a:rPr>
              <a:t> 'b is ' + b.class.name</a:t>
            </a:r>
          </a:p>
          <a:p>
            <a:pPr>
              <a:spcBef>
                <a:spcPct val="0"/>
              </a:spcBef>
              <a:buFontTx/>
              <a:buNone/>
            </a:pPr>
            <a:r>
              <a:rPr lang="en-US" altLang="en-US" sz="1600" b="1" dirty="0" err="1">
                <a:latin typeface="Courier New" panose="02070309020205020404" pitchFamily="49" charset="0"/>
              </a:rPr>
              <a:t>println</a:t>
            </a:r>
            <a:r>
              <a:rPr lang="en-US" altLang="en-US" sz="1600" b="1" dirty="0">
                <a:latin typeface="Courier New" panose="02070309020205020404" pitchFamily="49" charset="0"/>
              </a:rPr>
              <a:t> 'c is ' + c.class.name</a:t>
            </a:r>
          </a:p>
          <a:p>
            <a:pPr>
              <a:spcBef>
                <a:spcPct val="0"/>
              </a:spcBef>
              <a:buFontTx/>
              <a:buNone/>
            </a:pPr>
            <a:r>
              <a:rPr lang="en-US" altLang="en-US" sz="1600" b="1" dirty="0" err="1">
                <a:latin typeface="Courier New" panose="02070309020205020404" pitchFamily="49" charset="0"/>
              </a:rPr>
              <a:t>println</a:t>
            </a:r>
            <a:r>
              <a:rPr lang="en-US" altLang="en-US" sz="1600" b="1" dirty="0">
                <a:latin typeface="Courier New" panose="02070309020205020404" pitchFamily="49" charset="0"/>
              </a:rPr>
              <a:t> 'd is ' + d.class.name  </a:t>
            </a:r>
            <a:r>
              <a:rPr lang="en-US" altLang="en-US" sz="1600" b="1" dirty="0">
                <a:solidFill>
                  <a:srgbClr val="009200"/>
                </a:solidFill>
                <a:latin typeface="Courier New" panose="02070309020205020404" pitchFamily="49" charset="0"/>
              </a:rPr>
              <a:t>// class name as property</a:t>
            </a:r>
          </a:p>
        </p:txBody>
      </p:sp>
      <p:sp>
        <p:nvSpPr>
          <p:cNvPr id="5" name="Text Box 5">
            <a:extLst>
              <a:ext uri="{FF2B5EF4-FFF2-40B4-BE49-F238E27FC236}">
                <a16:creationId xmlns:a16="http://schemas.microsoft.com/office/drawing/2014/main" id="{DC3FF274-9107-48A4-B3E5-48E5C6BD1CE4}"/>
              </a:ext>
            </a:extLst>
          </p:cNvPr>
          <p:cNvSpPr txBox="1">
            <a:spLocks noChangeArrowheads="1"/>
          </p:cNvSpPr>
          <p:nvPr/>
        </p:nvSpPr>
        <p:spPr bwMode="auto">
          <a:xfrm>
            <a:off x="546100" y="4699000"/>
            <a:ext cx="7666488" cy="1077218"/>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a is java.lang.Integer</a:t>
            </a:r>
          </a:p>
          <a:p>
            <a:pPr>
              <a:spcBef>
                <a:spcPct val="0"/>
              </a:spcBef>
              <a:buFontTx/>
              <a:buNone/>
            </a:pPr>
            <a:r>
              <a:rPr lang="en-US" altLang="en-US" sz="1600" b="1">
                <a:latin typeface="Courier New" panose="02070309020205020404" pitchFamily="49" charset="0"/>
              </a:rPr>
              <a:t>b is java.lang.String</a:t>
            </a:r>
          </a:p>
          <a:p>
            <a:pPr>
              <a:spcBef>
                <a:spcPct val="0"/>
              </a:spcBef>
              <a:buFontTx/>
              <a:buNone/>
            </a:pPr>
            <a:r>
              <a:rPr lang="en-US" altLang="en-US" sz="1600" b="1">
                <a:latin typeface="Courier New" panose="02070309020205020404" pitchFamily="49" charset="0"/>
              </a:rPr>
              <a:t>c is java.lang.Integer</a:t>
            </a:r>
          </a:p>
          <a:p>
            <a:pPr>
              <a:spcBef>
                <a:spcPct val="0"/>
              </a:spcBef>
              <a:buFontTx/>
              <a:buNone/>
            </a:pPr>
            <a:r>
              <a:rPr lang="en-US" altLang="en-US" sz="1600" b="1">
                <a:latin typeface="Courier New" panose="02070309020205020404" pitchFamily="49" charset="0"/>
              </a:rPr>
              <a:t>d is java.lang.Float</a:t>
            </a:r>
          </a:p>
        </p:txBody>
      </p:sp>
      <p:sp>
        <p:nvSpPr>
          <p:cNvPr id="6" name="Text Box 6">
            <a:extLst>
              <a:ext uri="{FF2B5EF4-FFF2-40B4-BE49-F238E27FC236}">
                <a16:creationId xmlns:a16="http://schemas.microsoft.com/office/drawing/2014/main" id="{F508C2AC-2DB7-4047-8647-175DAF49814E}"/>
              </a:ext>
            </a:extLst>
          </p:cNvPr>
          <p:cNvSpPr txBox="1">
            <a:spLocks noChangeArrowheads="1"/>
          </p:cNvSpPr>
          <p:nvPr/>
        </p:nvSpPr>
        <p:spPr bwMode="auto">
          <a:xfrm>
            <a:off x="596900" y="4229100"/>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800">
                <a:latin typeface="Arial" panose="020B0604020202020204" pitchFamily="34" charset="0"/>
              </a:rPr>
              <a:t>Output</a:t>
            </a:r>
          </a:p>
        </p:txBody>
      </p:sp>
    </p:spTree>
    <p:extLst>
      <p:ext uri="{BB962C8B-B14F-4D97-AF65-F5344CB8AC3E}">
        <p14:creationId xmlns:p14="http://schemas.microsoft.com/office/powerpoint/2010/main" val="961568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A321F-A7DF-45B1-BA97-7FD9B35A6F09}"/>
              </a:ext>
            </a:extLst>
          </p:cNvPr>
          <p:cNvSpPr>
            <a:spLocks noGrp="1"/>
          </p:cNvSpPr>
          <p:nvPr>
            <p:ph type="title"/>
          </p:nvPr>
        </p:nvSpPr>
        <p:spPr/>
        <p:txBody>
          <a:bodyPr/>
          <a:lstStyle/>
          <a:p>
            <a:r>
              <a:rPr lang="en-IN" dirty="0"/>
              <a:t>Operator Overloading</a:t>
            </a:r>
          </a:p>
        </p:txBody>
      </p:sp>
      <p:graphicFrame>
        <p:nvGraphicFramePr>
          <p:cNvPr id="4" name="Group 132">
            <a:extLst>
              <a:ext uri="{FF2B5EF4-FFF2-40B4-BE49-F238E27FC236}">
                <a16:creationId xmlns:a16="http://schemas.microsoft.com/office/drawing/2014/main" id="{8341D703-26AC-40DE-8F76-F09D122FC6DF}"/>
              </a:ext>
            </a:extLst>
          </p:cNvPr>
          <p:cNvGraphicFramePr>
            <a:graphicFrameLocks/>
          </p:cNvGraphicFramePr>
          <p:nvPr/>
        </p:nvGraphicFramePr>
        <p:xfrm>
          <a:off x="368300" y="1668463"/>
          <a:ext cx="3810000" cy="4270375"/>
        </p:xfrm>
        <a:graphic>
          <a:graphicData uri="http://schemas.openxmlformats.org/drawingml/2006/table">
            <a:tbl>
              <a:tblPr/>
              <a:tblGrid>
                <a:gridCol w="1346200">
                  <a:extLst>
                    <a:ext uri="{9D8B030D-6E8A-4147-A177-3AD203B41FA5}">
                      <a16:colId xmlns:a16="http://schemas.microsoft.com/office/drawing/2014/main" val="20000"/>
                    </a:ext>
                  </a:extLst>
                </a:gridCol>
                <a:gridCol w="2463800">
                  <a:extLst>
                    <a:ext uri="{9D8B030D-6E8A-4147-A177-3AD203B41FA5}">
                      <a16:colId xmlns:a16="http://schemas.microsoft.com/office/drawing/2014/main" val="20001"/>
                    </a:ext>
                  </a:extLst>
                </a:gridCol>
              </a:tblGrid>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sng" strike="noStrike" cap="none" normalizeH="0" baseline="0">
                          <a:ln>
                            <a:noFill/>
                          </a:ln>
                          <a:solidFill>
                            <a:schemeClr val="tx1"/>
                          </a:solidFill>
                          <a:effectLst/>
                          <a:latin typeface="Verdana" panose="020B0604030504040204" pitchFamily="34" charset="0"/>
                          <a:cs typeface="Arial" panose="020B0604020202020204" pitchFamily="34" charset="0"/>
                        </a:rPr>
                        <a:t>Operator</a:t>
                      </a:r>
                      <a:endParaRPr kumimoji="0" lang="en-US" altLang="en-US" sz="1400" b="1" i="0" u="sng"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sng" strike="noStrike" cap="none" normalizeH="0" baseline="0">
                          <a:ln>
                            <a:noFill/>
                          </a:ln>
                          <a:solidFill>
                            <a:schemeClr val="tx1"/>
                          </a:solidFill>
                          <a:effectLst/>
                          <a:latin typeface="Verdana" panose="020B0604030504040204" pitchFamily="34" charset="0"/>
                          <a:cs typeface="Arial" panose="020B0604020202020204" pitchFamily="34" charset="0"/>
                        </a:rPr>
                        <a:t>Method</a:t>
                      </a:r>
                      <a:endParaRPr kumimoji="0" lang="en-US" altLang="en-US" sz="1400" b="1" i="0" u="sng"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a.plus(b)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a.minus(b)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a.multiply(b)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a.div(b)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a.mod(b)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212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or ++a</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a.next()</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or --a</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a.previous()</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a.power(b)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a.or(b)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a&amp;b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a.and(b)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a.xor(b)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a.negate()</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a[b]</a:t>
                      </a: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a.getAt(b)</a:t>
                      </a: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69875">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a[b] = c</a:t>
                      </a: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a.putAt(b, c)</a:t>
                      </a: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graphicFrame>
        <p:nvGraphicFramePr>
          <p:cNvPr id="5" name="Group 129">
            <a:extLst>
              <a:ext uri="{FF2B5EF4-FFF2-40B4-BE49-F238E27FC236}">
                <a16:creationId xmlns:a16="http://schemas.microsoft.com/office/drawing/2014/main" id="{C4966764-1E28-4EA8-B37A-A5C5404B52B8}"/>
              </a:ext>
            </a:extLst>
          </p:cNvPr>
          <p:cNvGraphicFramePr>
            <a:graphicFrameLocks/>
          </p:cNvGraphicFramePr>
          <p:nvPr/>
        </p:nvGraphicFramePr>
        <p:xfrm>
          <a:off x="4572000" y="1600200"/>
          <a:ext cx="4343400" cy="4438652"/>
        </p:xfrm>
        <a:graphic>
          <a:graphicData uri="http://schemas.openxmlformats.org/drawingml/2006/table">
            <a:tbl>
              <a:tblPr/>
              <a:tblGrid>
                <a:gridCol w="1279525">
                  <a:extLst>
                    <a:ext uri="{9D8B030D-6E8A-4147-A177-3AD203B41FA5}">
                      <a16:colId xmlns:a16="http://schemas.microsoft.com/office/drawing/2014/main" val="20000"/>
                    </a:ext>
                  </a:extLst>
                </a:gridCol>
                <a:gridCol w="3063875">
                  <a:extLst>
                    <a:ext uri="{9D8B030D-6E8A-4147-A177-3AD203B41FA5}">
                      <a16:colId xmlns:a16="http://schemas.microsoft.com/office/drawing/2014/main" val="20001"/>
                    </a:ext>
                  </a:extLst>
                </a:gridCol>
              </a:tblGrid>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sng" strike="noStrike" cap="none" normalizeH="0" baseline="0">
                          <a:ln>
                            <a:noFill/>
                          </a:ln>
                          <a:solidFill>
                            <a:schemeClr val="tx1"/>
                          </a:solidFill>
                          <a:effectLst/>
                          <a:latin typeface="Verdana" panose="020B0604030504040204" pitchFamily="34" charset="0"/>
                          <a:cs typeface="Arial" panose="020B0604020202020204" pitchFamily="34" charset="0"/>
                        </a:rPr>
                        <a:t>Operator</a:t>
                      </a:r>
                      <a:endParaRPr kumimoji="0" lang="en-US" altLang="en-US" sz="1400" b="1" i="0" u="sng"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sng" strike="noStrike" cap="none" normalizeH="0" baseline="0">
                          <a:ln>
                            <a:noFill/>
                          </a:ln>
                          <a:solidFill>
                            <a:schemeClr val="tx1"/>
                          </a:solidFill>
                          <a:effectLst/>
                          <a:latin typeface="Verdana" panose="020B0604030504040204" pitchFamily="34" charset="0"/>
                          <a:cs typeface="Arial" panose="020B0604020202020204" pitchFamily="34" charset="0"/>
                        </a:rPr>
                        <a:t>Method</a:t>
                      </a:r>
                      <a:endParaRPr kumimoji="0" lang="en-US" altLang="en-US" sz="1400" b="1" i="0" u="sng"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&lt;&lt;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a.leftShift(b)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&gt;&gt;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a.rightShift(b)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&gt;&gt;&gt;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a.rightShiftUnsigned(b)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6359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switch(a){</a:t>
                      </a:r>
                      <a:b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b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case b:</a:t>
                      </a:r>
                      <a:b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b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b.isCase(a)</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3850">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a.equals(b)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 a.equals(b)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&lt;=&gt;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a.compareTo(b)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&gt;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a.compareTo(b) &gt; 0</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23850">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&gt;=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a.compareTo(b) &gt;= 0</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&lt;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a.compareTo(b) &lt; 0</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25438">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Verdana" panose="020B0604030504040204" pitchFamily="34" charset="0"/>
                          <a:cs typeface="Arial" panose="020B0604020202020204" pitchFamily="34" charset="0"/>
                        </a:rPr>
                        <a:t>a &lt;= b</a:t>
                      </a:r>
                      <a:endParaRPr kumimoji="0" lang="en-US" altLang="en-US" sz="1400" b="1" i="0" u="none" strike="noStrike" cap="none" normalizeH="0" baseline="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50000"/>
                        </a:spcBef>
                        <a:defRPr>
                          <a:solidFill>
                            <a:schemeClr val="tx1"/>
                          </a:solidFill>
                          <a:latin typeface="Verdana" panose="020B0604030504040204" pitchFamily="34" charset="0"/>
                        </a:defRPr>
                      </a:lvl1pPr>
                      <a:lvl2pPr marL="742950" indent="-285750">
                        <a:spcBef>
                          <a:spcPct val="20000"/>
                        </a:spcBef>
                        <a:defRPr sz="1600">
                          <a:solidFill>
                            <a:schemeClr val="tx1"/>
                          </a:solidFill>
                          <a:latin typeface="Verdana" panose="020B0604030504040204" pitchFamily="34" charset="0"/>
                        </a:defRPr>
                      </a:lvl2pPr>
                      <a:lvl3pPr marL="1143000" indent="-228600">
                        <a:spcBef>
                          <a:spcPct val="20000"/>
                        </a:spcBef>
                        <a:defRPr sz="1400">
                          <a:solidFill>
                            <a:schemeClr val="tx1"/>
                          </a:solidFill>
                          <a:latin typeface="Verdana" panose="020B0604030504040204" pitchFamily="34" charset="0"/>
                        </a:defRPr>
                      </a:lvl3pPr>
                      <a:lvl4pPr marL="1600200" indent="-228600">
                        <a:spcBef>
                          <a:spcPct val="20000"/>
                        </a:spcBef>
                        <a:defRPr sz="1200">
                          <a:solidFill>
                            <a:schemeClr val="tx1"/>
                          </a:solidFill>
                          <a:latin typeface="Verdana" panose="020B0604030504040204" pitchFamily="34" charset="0"/>
                        </a:defRPr>
                      </a:lvl4pPr>
                      <a:lvl5pPr marL="2057400" indent="-228600">
                        <a:spcBef>
                          <a:spcPct val="20000"/>
                        </a:spcBef>
                        <a:defRPr sz="1200">
                          <a:solidFill>
                            <a:schemeClr val="tx1"/>
                          </a:solidFill>
                          <a:latin typeface="Verdana" panose="020B0604030504040204" pitchFamily="34" charset="0"/>
                        </a:defRPr>
                      </a:lvl5pPr>
                      <a:lvl6pPr marL="2514600" indent="-228600" fontAlgn="base">
                        <a:spcBef>
                          <a:spcPct val="20000"/>
                        </a:spcBef>
                        <a:spcAft>
                          <a:spcPct val="0"/>
                        </a:spcAft>
                        <a:defRPr sz="1200">
                          <a:solidFill>
                            <a:schemeClr val="tx1"/>
                          </a:solidFill>
                          <a:latin typeface="Verdana" panose="020B0604030504040204" pitchFamily="34" charset="0"/>
                        </a:defRPr>
                      </a:lvl6pPr>
                      <a:lvl7pPr marL="2971800" indent="-228600" fontAlgn="base">
                        <a:spcBef>
                          <a:spcPct val="20000"/>
                        </a:spcBef>
                        <a:spcAft>
                          <a:spcPct val="0"/>
                        </a:spcAft>
                        <a:defRPr sz="1200">
                          <a:solidFill>
                            <a:schemeClr val="tx1"/>
                          </a:solidFill>
                          <a:latin typeface="Verdana" panose="020B0604030504040204" pitchFamily="34" charset="0"/>
                        </a:defRPr>
                      </a:lvl7pPr>
                      <a:lvl8pPr marL="3429000" indent="-228600" fontAlgn="base">
                        <a:spcBef>
                          <a:spcPct val="20000"/>
                        </a:spcBef>
                        <a:spcAft>
                          <a:spcPct val="0"/>
                        </a:spcAft>
                        <a:defRPr sz="1200">
                          <a:solidFill>
                            <a:schemeClr val="tx1"/>
                          </a:solidFill>
                          <a:latin typeface="Verdana" panose="020B0604030504040204" pitchFamily="34" charset="0"/>
                        </a:defRPr>
                      </a:lvl8pPr>
                      <a:lvl9pPr marL="3886200" indent="-228600" fontAlgn="base">
                        <a:spcBef>
                          <a:spcPct val="20000"/>
                        </a:spcBef>
                        <a:spcAft>
                          <a:spcPct val="0"/>
                        </a:spcAft>
                        <a:defRPr sz="1200">
                          <a:solidFill>
                            <a:schemeClr val="tx1"/>
                          </a:solidFill>
                          <a:latin typeface="Verdana" panose="020B0604030504040204" pitchFamily="34" charset="0"/>
                        </a:defRPr>
                      </a:lvl9p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chemeClr val="tx1"/>
                          </a:solidFill>
                          <a:effectLst/>
                          <a:latin typeface="Verdana" panose="020B0604030504040204" pitchFamily="34" charset="0"/>
                          <a:cs typeface="Arial" panose="020B0604020202020204" pitchFamily="34" charset="0"/>
                        </a:rPr>
                        <a:t>a.compareTo</a:t>
                      </a:r>
                      <a:r>
                        <a:rPr kumimoji="0" lang="en-US" altLang="en-US" sz="1400" b="1" i="0" u="none" strike="noStrike" cap="none" normalizeH="0" baseline="0" dirty="0">
                          <a:ln>
                            <a:noFill/>
                          </a:ln>
                          <a:solidFill>
                            <a:schemeClr val="tx1"/>
                          </a:solidFill>
                          <a:effectLst/>
                          <a:latin typeface="Verdana" panose="020B0604030504040204" pitchFamily="34" charset="0"/>
                          <a:cs typeface="Arial" panose="020B0604020202020204" pitchFamily="34" charset="0"/>
                        </a:rPr>
                        <a:t>(b) &lt;= 0</a:t>
                      </a:r>
                      <a:endParaRPr kumimoji="0" lang="en-US" altLang="en-US" sz="1400" b="1" i="0" u="none" strike="noStrike" cap="none" normalizeH="0" baseline="0" dirty="0">
                        <a:ln>
                          <a:noFill/>
                        </a:ln>
                        <a:solidFill>
                          <a:schemeClr val="tx1"/>
                        </a:solidFill>
                        <a:effectLst/>
                        <a:latin typeface="Verdana" panose="020B0604030504040204" pitchFamily="34" charset="0"/>
                      </a:endParaRPr>
                    </a:p>
                  </a:txBody>
                  <a:tcPr marT="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95022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CABBC8-914B-492D-892C-B8EBB15DBA7F}"/>
              </a:ext>
            </a:extLst>
          </p:cNvPr>
          <p:cNvSpPr>
            <a:spLocks noGrp="1"/>
          </p:cNvSpPr>
          <p:nvPr>
            <p:ph sz="quarter" idx="12"/>
          </p:nvPr>
        </p:nvSpPr>
        <p:spPr/>
        <p:txBody>
          <a:bodyPr/>
          <a:lstStyle/>
          <a:p>
            <a:r>
              <a:rPr lang="en-IN" dirty="0"/>
              <a:t>Single Quotes – </a:t>
            </a:r>
            <a:r>
              <a:rPr lang="en-IN" dirty="0" err="1"/>
              <a:t>java.lang.String</a:t>
            </a:r>
            <a:endParaRPr lang="en-IN" dirty="0"/>
          </a:p>
          <a:p>
            <a:r>
              <a:rPr lang="en-IN" dirty="0"/>
              <a:t>Double Quotes – </a:t>
            </a:r>
            <a:r>
              <a:rPr lang="en-IN" dirty="0" err="1"/>
              <a:t>groovy.lang.GString</a:t>
            </a:r>
            <a:r>
              <a:rPr lang="en-IN" dirty="0"/>
              <a:t> – Allow replacement of ${vars}</a:t>
            </a:r>
          </a:p>
          <a:p>
            <a:r>
              <a:rPr lang="en-IN" dirty="0"/>
              <a:t>Triple Single Quotes – Multi Line Strings, Newlines always \n, Whitespace preserved.</a:t>
            </a:r>
          </a:p>
          <a:p>
            <a:r>
              <a:rPr lang="en-IN" dirty="0"/>
              <a:t>Triple Double Quotes – Multi Line </a:t>
            </a:r>
            <a:r>
              <a:rPr lang="en-IN" dirty="0" err="1"/>
              <a:t>GStrings</a:t>
            </a:r>
            <a:endParaRPr lang="en-IN" dirty="0"/>
          </a:p>
          <a:p>
            <a:r>
              <a:rPr lang="en-IN" dirty="0"/>
              <a:t>Forward Slash – Escape backslashes ignored, makes Regular Expressions more readable</a:t>
            </a:r>
          </a:p>
          <a:p>
            <a:endParaRPr lang="en-IN" dirty="0"/>
          </a:p>
        </p:txBody>
      </p:sp>
      <p:sp>
        <p:nvSpPr>
          <p:cNvPr id="3" name="Title 2">
            <a:extLst>
              <a:ext uri="{FF2B5EF4-FFF2-40B4-BE49-F238E27FC236}">
                <a16:creationId xmlns:a16="http://schemas.microsoft.com/office/drawing/2014/main" id="{F3F923C6-8C69-4E6E-A694-DBFCBA0094EA}"/>
              </a:ext>
            </a:extLst>
          </p:cNvPr>
          <p:cNvSpPr>
            <a:spLocks noGrp="1"/>
          </p:cNvSpPr>
          <p:nvPr>
            <p:ph type="title"/>
          </p:nvPr>
        </p:nvSpPr>
        <p:spPr/>
        <p:txBody>
          <a:bodyPr/>
          <a:lstStyle/>
          <a:p>
            <a:r>
              <a:rPr lang="en-IN" dirty="0"/>
              <a:t>Strings</a:t>
            </a:r>
          </a:p>
        </p:txBody>
      </p:sp>
    </p:spTree>
    <p:extLst>
      <p:ext uri="{BB962C8B-B14F-4D97-AF65-F5344CB8AC3E}">
        <p14:creationId xmlns:p14="http://schemas.microsoft.com/office/powerpoint/2010/main" val="149849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F923C6-8C69-4E6E-A694-DBFCBA0094EA}"/>
              </a:ext>
            </a:extLst>
          </p:cNvPr>
          <p:cNvSpPr>
            <a:spLocks noGrp="1"/>
          </p:cNvSpPr>
          <p:nvPr>
            <p:ph type="title"/>
          </p:nvPr>
        </p:nvSpPr>
        <p:spPr/>
        <p:txBody>
          <a:bodyPr/>
          <a:lstStyle/>
          <a:p>
            <a:r>
              <a:rPr lang="en-IN" dirty="0"/>
              <a:t>Strings</a:t>
            </a:r>
          </a:p>
        </p:txBody>
      </p:sp>
      <p:pic>
        <p:nvPicPr>
          <p:cNvPr id="7" name="Picture 6">
            <a:extLst>
              <a:ext uri="{FF2B5EF4-FFF2-40B4-BE49-F238E27FC236}">
                <a16:creationId xmlns:a16="http://schemas.microsoft.com/office/drawing/2014/main" id="{494B7DD6-762A-4398-9EB2-56EECE24A6D0}"/>
              </a:ext>
            </a:extLst>
          </p:cNvPr>
          <p:cNvPicPr>
            <a:picLocks noChangeAspect="1"/>
          </p:cNvPicPr>
          <p:nvPr/>
        </p:nvPicPr>
        <p:blipFill rotWithShape="1">
          <a:blip r:embed="rId2"/>
          <a:srcRect l="19286" t="22880" r="25408" b="50000"/>
          <a:stretch/>
        </p:blipFill>
        <p:spPr>
          <a:xfrm>
            <a:off x="461035" y="1632856"/>
            <a:ext cx="8321526" cy="2295331"/>
          </a:xfrm>
          <a:prstGeom prst="rect">
            <a:avLst/>
          </a:prstGeom>
        </p:spPr>
      </p:pic>
      <p:pic>
        <p:nvPicPr>
          <p:cNvPr id="9" name="Picture 8">
            <a:extLst>
              <a:ext uri="{FF2B5EF4-FFF2-40B4-BE49-F238E27FC236}">
                <a16:creationId xmlns:a16="http://schemas.microsoft.com/office/drawing/2014/main" id="{6B82182E-4CA9-4B2A-81D7-50DB932C450E}"/>
              </a:ext>
            </a:extLst>
          </p:cNvPr>
          <p:cNvPicPr>
            <a:picLocks noChangeAspect="1"/>
          </p:cNvPicPr>
          <p:nvPr/>
        </p:nvPicPr>
        <p:blipFill rotWithShape="1">
          <a:blip r:embed="rId3"/>
          <a:srcRect l="17551" t="28140" r="27041" b="56077"/>
          <a:stretch/>
        </p:blipFill>
        <p:spPr>
          <a:xfrm>
            <a:off x="461034" y="3793603"/>
            <a:ext cx="8352415" cy="1338233"/>
          </a:xfrm>
          <a:prstGeom prst="rect">
            <a:avLst/>
          </a:prstGeom>
        </p:spPr>
      </p:pic>
    </p:spTree>
    <p:extLst>
      <p:ext uri="{BB962C8B-B14F-4D97-AF65-F5344CB8AC3E}">
        <p14:creationId xmlns:p14="http://schemas.microsoft.com/office/powerpoint/2010/main" val="1386386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F923C6-8C69-4E6E-A694-DBFCBA0094EA}"/>
              </a:ext>
            </a:extLst>
          </p:cNvPr>
          <p:cNvSpPr>
            <a:spLocks noGrp="1"/>
          </p:cNvSpPr>
          <p:nvPr>
            <p:ph type="title"/>
          </p:nvPr>
        </p:nvSpPr>
        <p:spPr/>
        <p:txBody>
          <a:bodyPr/>
          <a:lstStyle/>
          <a:p>
            <a:r>
              <a:rPr lang="en-IN" dirty="0"/>
              <a:t>Strings</a:t>
            </a:r>
          </a:p>
        </p:txBody>
      </p:sp>
      <p:sp>
        <p:nvSpPr>
          <p:cNvPr id="6" name="Text Box 4">
            <a:extLst>
              <a:ext uri="{FF2B5EF4-FFF2-40B4-BE49-F238E27FC236}">
                <a16:creationId xmlns:a16="http://schemas.microsoft.com/office/drawing/2014/main" id="{4D85ACA8-9280-40D6-A555-DDF365E6CFF1}"/>
              </a:ext>
            </a:extLst>
          </p:cNvPr>
          <p:cNvSpPr txBox="1">
            <a:spLocks noChangeArrowheads="1"/>
          </p:cNvSpPr>
          <p:nvPr/>
        </p:nvSpPr>
        <p:spPr bwMode="auto">
          <a:xfrm>
            <a:off x="374650" y="1715082"/>
            <a:ext cx="8394700" cy="327977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dirty="0">
                <a:latin typeface="Courier New" panose="02070309020205020404" pitchFamily="49" charset="0"/>
              </a:rPr>
              <a:t>me = 'Tarzan' </a:t>
            </a:r>
          </a:p>
          <a:p>
            <a:pPr>
              <a:spcBef>
                <a:spcPct val="0"/>
              </a:spcBef>
              <a:buFontTx/>
              <a:buNone/>
            </a:pPr>
            <a:r>
              <a:rPr lang="en-US" altLang="en-US" sz="1600" b="1" dirty="0">
                <a:latin typeface="Courier New" panose="02070309020205020404" pitchFamily="49" charset="0"/>
              </a:rPr>
              <a:t>you = 'Jane' </a:t>
            </a:r>
          </a:p>
          <a:p>
            <a:pPr>
              <a:spcBef>
                <a:spcPct val="0"/>
              </a:spcBef>
              <a:buFontTx/>
              <a:buNone/>
            </a:pPr>
            <a:r>
              <a:rPr lang="en-US" altLang="en-US" sz="1600" b="1" dirty="0">
                <a:latin typeface="Courier New" panose="02070309020205020404" pitchFamily="49" charset="0"/>
              </a:rPr>
              <a:t>line = "me ${me} - you $you" </a:t>
            </a:r>
          </a:p>
          <a:p>
            <a:pPr>
              <a:spcBef>
                <a:spcPct val="0"/>
              </a:spcBef>
              <a:buFontTx/>
              <a:buNone/>
            </a:pPr>
            <a:r>
              <a:rPr lang="en-US" altLang="en-US" sz="1600" b="1" dirty="0">
                <a:latin typeface="Courier New" panose="02070309020205020404" pitchFamily="49" charset="0"/>
              </a:rPr>
              <a:t>assert line == 'me Tarzan - you Jane' </a:t>
            </a:r>
          </a:p>
          <a:p>
            <a:pPr>
              <a:spcBef>
                <a:spcPct val="0"/>
              </a:spcBef>
              <a:buFontTx/>
              <a:buNone/>
            </a:pPr>
            <a:r>
              <a:rPr lang="en-US" altLang="en-US" sz="1600" b="1" dirty="0">
                <a:solidFill>
                  <a:srgbClr val="009200"/>
                </a:solidFill>
                <a:latin typeface="Courier New" panose="02070309020205020404" pitchFamily="49" charset="0"/>
              </a:rPr>
              <a:t>// Note abbrev dollar syntax $you</a:t>
            </a:r>
          </a:p>
          <a:p>
            <a:pPr>
              <a:spcBef>
                <a:spcPct val="0"/>
              </a:spcBef>
              <a:buFontTx/>
              <a:buNone/>
            </a:pPr>
            <a:r>
              <a:rPr lang="en-US" altLang="en-US" sz="1600" b="1" dirty="0">
                <a:solidFill>
                  <a:srgbClr val="009200"/>
                </a:solidFill>
                <a:latin typeface="Courier New" panose="02070309020205020404" pitchFamily="49" charset="0"/>
              </a:rPr>
              <a:t>// Note == is equality not identity</a:t>
            </a:r>
          </a:p>
          <a:p>
            <a:pPr>
              <a:spcBef>
                <a:spcPct val="0"/>
              </a:spcBef>
              <a:buFontTx/>
              <a:buNone/>
            </a:pPr>
            <a:endParaRPr lang="en-US" altLang="en-US" sz="1600" b="1" dirty="0">
              <a:solidFill>
                <a:srgbClr val="009200"/>
              </a:solidFill>
              <a:latin typeface="Courier New" panose="02070309020205020404" pitchFamily="49" charset="0"/>
            </a:endParaRPr>
          </a:p>
          <a:p>
            <a:pPr>
              <a:spcBef>
                <a:spcPct val="0"/>
              </a:spcBef>
              <a:buFontTx/>
              <a:buNone/>
            </a:pPr>
            <a:r>
              <a:rPr lang="en-US" altLang="en-US" sz="1600" b="1" dirty="0">
                <a:latin typeface="Courier New" panose="02070309020205020404" pitchFamily="49" charset="0"/>
              </a:rPr>
              <a:t>date = new Date(0) </a:t>
            </a:r>
          </a:p>
          <a:p>
            <a:pPr>
              <a:spcBef>
                <a:spcPct val="0"/>
              </a:spcBef>
              <a:buFontTx/>
              <a:buNone/>
            </a:pPr>
            <a:r>
              <a:rPr lang="en-US" altLang="en-US" sz="1600" b="1" dirty="0">
                <a:latin typeface="Courier New" panose="02070309020205020404" pitchFamily="49" charset="0"/>
              </a:rPr>
              <a:t>out = "Year $</a:t>
            </a:r>
            <a:r>
              <a:rPr lang="en-US" altLang="en-US" sz="1600" b="1" dirty="0" err="1">
                <a:latin typeface="Courier New" panose="02070309020205020404" pitchFamily="49" charset="0"/>
              </a:rPr>
              <a:t>date.year</a:t>
            </a:r>
            <a:r>
              <a:rPr lang="en-US" altLang="en-US" sz="1600" b="1" dirty="0">
                <a:latin typeface="Courier New" panose="02070309020205020404" pitchFamily="49" charset="0"/>
              </a:rPr>
              <a:t> Month $</a:t>
            </a:r>
            <a:r>
              <a:rPr lang="en-US" altLang="en-US" sz="1600" b="1" dirty="0" err="1">
                <a:latin typeface="Courier New" panose="02070309020205020404" pitchFamily="49" charset="0"/>
              </a:rPr>
              <a:t>date.month</a:t>
            </a:r>
            <a:r>
              <a:rPr lang="en-US" altLang="en-US" sz="1600" b="1" dirty="0">
                <a:latin typeface="Courier New" panose="02070309020205020404" pitchFamily="49" charset="0"/>
              </a:rPr>
              <a:t> Day $</a:t>
            </a:r>
            <a:r>
              <a:rPr lang="en-US" altLang="en-US" sz="1600" b="1" dirty="0" err="1">
                <a:latin typeface="Courier New" panose="02070309020205020404" pitchFamily="49" charset="0"/>
              </a:rPr>
              <a:t>date.date</a:t>
            </a:r>
            <a:r>
              <a:rPr lang="en-US" altLang="en-US" sz="1600" b="1" dirty="0">
                <a:latin typeface="Courier New" panose="02070309020205020404" pitchFamily="49" charset="0"/>
              </a:rPr>
              <a:t>" </a:t>
            </a:r>
          </a:p>
          <a:p>
            <a:pPr>
              <a:spcBef>
                <a:spcPct val="0"/>
              </a:spcBef>
              <a:buFontTx/>
              <a:buNone/>
            </a:pPr>
            <a:r>
              <a:rPr lang="en-US" altLang="en-US" sz="1600" b="1" dirty="0">
                <a:latin typeface="Courier New" panose="02070309020205020404" pitchFamily="49" charset="0"/>
              </a:rPr>
              <a:t>assert out == 'Year 70 Month 0 Day 1' </a:t>
            </a:r>
          </a:p>
          <a:p>
            <a:pPr>
              <a:spcBef>
                <a:spcPct val="0"/>
              </a:spcBef>
              <a:buFontTx/>
              <a:buNone/>
            </a:pPr>
            <a:r>
              <a:rPr lang="en-US" altLang="en-US" sz="1600" b="1" dirty="0">
                <a:latin typeface="Courier New" panose="02070309020205020404" pitchFamily="49" charset="0"/>
              </a:rPr>
              <a:t>out = "Date is ${</a:t>
            </a:r>
            <a:r>
              <a:rPr lang="en-US" altLang="en-US" sz="1600" b="1" dirty="0" err="1">
                <a:latin typeface="Courier New" panose="02070309020205020404" pitchFamily="49" charset="0"/>
              </a:rPr>
              <a:t>date.toGMTString</a:t>
            </a:r>
            <a:r>
              <a:rPr lang="en-US" altLang="en-US" sz="1600" b="1" dirty="0">
                <a:latin typeface="Courier New" panose="02070309020205020404" pitchFamily="49" charset="0"/>
              </a:rPr>
              <a:t>()} !" </a:t>
            </a:r>
          </a:p>
          <a:p>
            <a:pPr>
              <a:spcBef>
                <a:spcPct val="0"/>
              </a:spcBef>
              <a:buFontTx/>
              <a:buNone/>
            </a:pPr>
            <a:r>
              <a:rPr lang="en-US" altLang="en-US" sz="1600" b="1" dirty="0">
                <a:latin typeface="Courier New" panose="02070309020205020404" pitchFamily="49" charset="0"/>
              </a:rPr>
              <a:t>assert out == 'Date is 1 Jan 1970 00:00:00 GMT !' </a:t>
            </a:r>
          </a:p>
          <a:p>
            <a:pPr>
              <a:spcBef>
                <a:spcPct val="0"/>
              </a:spcBef>
              <a:buFontTx/>
              <a:buNone/>
            </a:pPr>
            <a:r>
              <a:rPr lang="en-US" altLang="en-US" sz="1600" b="1" dirty="0">
                <a:solidFill>
                  <a:srgbClr val="009200"/>
                </a:solidFill>
                <a:latin typeface="Courier New" panose="02070309020205020404" pitchFamily="49" charset="0"/>
              </a:rPr>
              <a:t>// Note $</a:t>
            </a:r>
            <a:r>
              <a:rPr lang="en-US" altLang="en-US" sz="1600" b="1" dirty="0" err="1">
                <a:solidFill>
                  <a:srgbClr val="009200"/>
                </a:solidFill>
                <a:latin typeface="Courier New" panose="02070309020205020404" pitchFamily="49" charset="0"/>
              </a:rPr>
              <a:t>date.month</a:t>
            </a:r>
            <a:r>
              <a:rPr lang="en-US" altLang="en-US" sz="1600" b="1" dirty="0">
                <a:solidFill>
                  <a:srgbClr val="009200"/>
                </a:solidFill>
                <a:latin typeface="Courier New" panose="02070309020205020404" pitchFamily="49" charset="0"/>
              </a:rPr>
              <a:t> access month property</a:t>
            </a:r>
          </a:p>
        </p:txBody>
      </p:sp>
    </p:spTree>
    <p:extLst>
      <p:ext uri="{BB962C8B-B14F-4D97-AF65-F5344CB8AC3E}">
        <p14:creationId xmlns:p14="http://schemas.microsoft.com/office/powerpoint/2010/main" val="3404556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F923C6-8C69-4E6E-A694-DBFCBA0094EA}"/>
              </a:ext>
            </a:extLst>
          </p:cNvPr>
          <p:cNvSpPr>
            <a:spLocks noGrp="1"/>
          </p:cNvSpPr>
          <p:nvPr>
            <p:ph type="title"/>
          </p:nvPr>
        </p:nvSpPr>
        <p:spPr/>
        <p:txBody>
          <a:bodyPr/>
          <a:lstStyle/>
          <a:p>
            <a:r>
              <a:rPr lang="en-IN" dirty="0"/>
              <a:t>Strings</a:t>
            </a:r>
          </a:p>
        </p:txBody>
      </p:sp>
      <p:sp>
        <p:nvSpPr>
          <p:cNvPr id="4" name="Text Box 3">
            <a:extLst>
              <a:ext uri="{FF2B5EF4-FFF2-40B4-BE49-F238E27FC236}">
                <a16:creationId xmlns:a16="http://schemas.microsoft.com/office/drawing/2014/main" id="{984AF765-70D2-4840-87C0-7E51C87891C1}"/>
              </a:ext>
            </a:extLst>
          </p:cNvPr>
          <p:cNvSpPr txBox="1">
            <a:spLocks noChangeArrowheads="1"/>
          </p:cNvSpPr>
          <p:nvPr/>
        </p:nvSpPr>
        <p:spPr bwMode="auto">
          <a:xfrm>
            <a:off x="279400" y="1358900"/>
            <a:ext cx="8386896" cy="3046988"/>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dirty="0">
                <a:solidFill>
                  <a:srgbClr val="009200"/>
                </a:solidFill>
                <a:latin typeface="Courier New" panose="02070309020205020404" pitchFamily="49" charset="0"/>
              </a:rPr>
              <a:t>// Multi line</a:t>
            </a:r>
          </a:p>
          <a:p>
            <a:pPr>
              <a:spcBef>
                <a:spcPct val="0"/>
              </a:spcBef>
              <a:buFontTx/>
              <a:buNone/>
            </a:pPr>
            <a:r>
              <a:rPr lang="en-US" altLang="en-US" sz="1600" b="1" dirty="0" err="1">
                <a:latin typeface="Courier New" panose="02070309020205020404" pitchFamily="49" charset="0"/>
              </a:rPr>
              <a:t>sql</a:t>
            </a:r>
            <a:r>
              <a:rPr lang="en-US" altLang="en-US" sz="1600" b="1" dirty="0">
                <a:latin typeface="Courier New" panose="02070309020205020404" pitchFamily="49" charset="0"/>
              </a:rPr>
              <a:t> = """</a:t>
            </a:r>
          </a:p>
          <a:p>
            <a:pPr>
              <a:spcBef>
                <a:spcPct val="0"/>
              </a:spcBef>
              <a:buFontTx/>
              <a:buNone/>
            </a:pPr>
            <a:r>
              <a:rPr lang="en-US" altLang="en-US" sz="1600" b="1" dirty="0">
                <a:latin typeface="Courier New" panose="02070309020205020404" pitchFamily="49" charset="0"/>
              </a:rPr>
              <a:t>SELECT FROM </a:t>
            </a:r>
            <a:r>
              <a:rPr lang="en-US" altLang="en-US" sz="1600" b="1" dirty="0" err="1">
                <a:latin typeface="Courier New" panose="02070309020205020404" pitchFamily="49" charset="0"/>
              </a:rPr>
              <a:t>MyTable</a:t>
            </a:r>
            <a:endParaRPr lang="en-US" altLang="en-US" sz="1600" b="1" dirty="0">
              <a:latin typeface="Courier New" panose="02070309020205020404" pitchFamily="49" charset="0"/>
            </a:endParaRPr>
          </a:p>
          <a:p>
            <a:pPr>
              <a:spcBef>
                <a:spcPct val="0"/>
              </a:spcBef>
              <a:buFontTx/>
              <a:buNone/>
            </a:pPr>
            <a:r>
              <a:rPr lang="en-US" altLang="en-US" sz="1600" b="1" dirty="0">
                <a:latin typeface="Courier New" panose="02070309020205020404" pitchFamily="49" charset="0"/>
              </a:rPr>
              <a:t>WHERE Year = $</a:t>
            </a:r>
            <a:r>
              <a:rPr lang="en-US" altLang="en-US" sz="1600" b="1" dirty="0" err="1">
                <a:latin typeface="Courier New" panose="02070309020205020404" pitchFamily="49" charset="0"/>
              </a:rPr>
              <a:t>date.year</a:t>
            </a:r>
            <a:endParaRPr lang="en-US" altLang="en-US" sz="1600" b="1" dirty="0">
              <a:latin typeface="Courier New" panose="02070309020205020404" pitchFamily="49" charset="0"/>
            </a:endParaRPr>
          </a:p>
          <a:p>
            <a:pPr>
              <a:spcBef>
                <a:spcPct val="0"/>
              </a:spcBef>
              <a:buFontTx/>
              <a:buNone/>
            </a:pPr>
            <a:r>
              <a:rPr lang="en-US" altLang="en-US" sz="1600" b="1" dirty="0">
                <a:latin typeface="Courier New" panose="02070309020205020404" pitchFamily="49" charset="0"/>
              </a:rPr>
              <a:t>"""</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Literal dollar sign</a:t>
            </a:r>
          </a:p>
          <a:p>
            <a:pPr>
              <a:spcBef>
                <a:spcPct val="0"/>
              </a:spcBef>
              <a:buFontTx/>
              <a:buNone/>
            </a:pPr>
            <a:r>
              <a:rPr lang="en-US" altLang="en-US" sz="1600" b="1" dirty="0">
                <a:latin typeface="Courier New" panose="02070309020205020404" pitchFamily="49" charset="0"/>
              </a:rPr>
              <a:t>out = "my 0.02\$" </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a:t>
            </a:r>
            <a:r>
              <a:rPr lang="en-US" altLang="en-US" sz="1600" b="1" dirty="0" err="1">
                <a:solidFill>
                  <a:srgbClr val="009200"/>
                </a:solidFill>
                <a:latin typeface="Courier New" panose="02070309020205020404" pitchFamily="49" charset="0"/>
              </a:rPr>
              <a:t>Slashy</a:t>
            </a:r>
            <a:r>
              <a:rPr lang="en-US" altLang="en-US" sz="1600" b="1" dirty="0">
                <a:solidFill>
                  <a:srgbClr val="009200"/>
                </a:solidFill>
                <a:latin typeface="Courier New" panose="02070309020205020404" pitchFamily="49" charset="0"/>
              </a:rPr>
              <a:t> Strings, don't need to escape</a:t>
            </a:r>
          </a:p>
          <a:p>
            <a:pPr>
              <a:spcBef>
                <a:spcPct val="0"/>
              </a:spcBef>
              <a:buFontTx/>
              <a:buNone/>
            </a:pPr>
            <a:r>
              <a:rPr lang="en-US" altLang="en-US" sz="1600" b="1" dirty="0">
                <a:latin typeface="Courier New" panose="02070309020205020404" pitchFamily="49" charset="0"/>
              </a:rPr>
              <a:t>assert "</a:t>
            </a:r>
            <a:r>
              <a:rPr lang="en-US" altLang="en-US" sz="1600" b="1" dirty="0" err="1">
                <a:latin typeface="Courier New" panose="02070309020205020404" pitchFamily="49" charset="0"/>
              </a:rPr>
              <a:t>abc</a:t>
            </a:r>
            <a:r>
              <a:rPr lang="en-US" altLang="en-US" sz="1600" b="1" dirty="0">
                <a:latin typeface="Courier New" panose="02070309020205020404" pitchFamily="49" charset="0"/>
              </a:rPr>
              <a:t>" == /</a:t>
            </a:r>
            <a:r>
              <a:rPr lang="en-US" altLang="en-US" sz="1600" b="1" dirty="0" err="1">
                <a:latin typeface="Courier New" panose="02070309020205020404" pitchFamily="49" charset="0"/>
              </a:rPr>
              <a:t>abc</a:t>
            </a:r>
            <a:r>
              <a:rPr lang="en-US" altLang="en-US" sz="1600" b="1" dirty="0">
                <a:latin typeface="Courier New" panose="02070309020205020404" pitchFamily="49" charset="0"/>
              </a:rPr>
              <a:t>/</a:t>
            </a:r>
          </a:p>
          <a:p>
            <a:pPr>
              <a:spcBef>
                <a:spcPct val="0"/>
              </a:spcBef>
              <a:buFontTx/>
              <a:buNone/>
            </a:pPr>
            <a:r>
              <a:rPr lang="en-US" altLang="en-US" sz="1600" b="1" dirty="0">
                <a:latin typeface="Courier New" panose="02070309020205020404" pitchFamily="49" charset="0"/>
              </a:rPr>
              <a:t>assert "\\d" == /\d/</a:t>
            </a:r>
          </a:p>
        </p:txBody>
      </p:sp>
    </p:spTree>
    <p:extLst>
      <p:ext uri="{BB962C8B-B14F-4D97-AF65-F5344CB8AC3E}">
        <p14:creationId xmlns:p14="http://schemas.microsoft.com/office/powerpoint/2010/main" val="36918061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EFD0B8-19D7-4C3B-9630-5062430ACFDD}"/>
              </a:ext>
            </a:extLst>
          </p:cNvPr>
          <p:cNvSpPr>
            <a:spLocks noGrp="1"/>
          </p:cNvSpPr>
          <p:nvPr>
            <p:ph sz="quarter" idx="12"/>
          </p:nvPr>
        </p:nvSpPr>
        <p:spPr/>
        <p:txBody>
          <a:bodyPr/>
          <a:lstStyle/>
          <a:p>
            <a:r>
              <a:rPr lang="en-US" dirty="0"/>
              <a:t>Find Operator: =~ </a:t>
            </a:r>
          </a:p>
          <a:p>
            <a:r>
              <a:rPr lang="en-US" dirty="0"/>
              <a:t>	Creates a matcher.</a:t>
            </a:r>
          </a:p>
          <a:p>
            <a:r>
              <a:rPr lang="en-US" dirty="0"/>
              <a:t>Match Operator: ==~ </a:t>
            </a:r>
          </a:p>
          <a:p>
            <a:r>
              <a:rPr lang="en-US" dirty="0"/>
              <a:t>	Matches a regular expression.</a:t>
            </a:r>
          </a:p>
          <a:p>
            <a:r>
              <a:rPr lang="en-US" dirty="0"/>
              <a:t>Pattern Operator: ~String</a:t>
            </a:r>
          </a:p>
          <a:p>
            <a:r>
              <a:rPr lang="en-US" dirty="0"/>
              <a:t>	Creates a pattern from a string.</a:t>
            </a:r>
          </a:p>
          <a:p>
            <a:endParaRPr lang="en-IN" dirty="0"/>
          </a:p>
        </p:txBody>
      </p:sp>
      <p:sp>
        <p:nvSpPr>
          <p:cNvPr id="3" name="Title 2">
            <a:extLst>
              <a:ext uri="{FF2B5EF4-FFF2-40B4-BE49-F238E27FC236}">
                <a16:creationId xmlns:a16="http://schemas.microsoft.com/office/drawing/2014/main" id="{53A2C177-9115-4463-ADB7-4200C2CD63B9}"/>
              </a:ext>
            </a:extLst>
          </p:cNvPr>
          <p:cNvSpPr>
            <a:spLocks noGrp="1"/>
          </p:cNvSpPr>
          <p:nvPr>
            <p:ph type="title"/>
          </p:nvPr>
        </p:nvSpPr>
        <p:spPr/>
        <p:txBody>
          <a:bodyPr/>
          <a:lstStyle/>
          <a:p>
            <a:r>
              <a:rPr lang="en-IN" dirty="0"/>
              <a:t>Regular Expressions</a:t>
            </a:r>
          </a:p>
        </p:txBody>
      </p:sp>
    </p:spTree>
    <p:extLst>
      <p:ext uri="{BB962C8B-B14F-4D97-AF65-F5344CB8AC3E}">
        <p14:creationId xmlns:p14="http://schemas.microsoft.com/office/powerpoint/2010/main" val="2582657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A2C177-9115-4463-ADB7-4200C2CD63B9}"/>
              </a:ext>
            </a:extLst>
          </p:cNvPr>
          <p:cNvSpPr>
            <a:spLocks noGrp="1"/>
          </p:cNvSpPr>
          <p:nvPr>
            <p:ph type="title"/>
          </p:nvPr>
        </p:nvSpPr>
        <p:spPr/>
        <p:txBody>
          <a:bodyPr/>
          <a:lstStyle/>
          <a:p>
            <a:r>
              <a:rPr lang="en-IN" dirty="0"/>
              <a:t>Regular Expressions</a:t>
            </a:r>
          </a:p>
        </p:txBody>
      </p:sp>
      <p:sp>
        <p:nvSpPr>
          <p:cNvPr id="6" name="Text Box 4">
            <a:extLst>
              <a:ext uri="{FF2B5EF4-FFF2-40B4-BE49-F238E27FC236}">
                <a16:creationId xmlns:a16="http://schemas.microsoft.com/office/drawing/2014/main" id="{4FF3FEC8-297B-4895-90DF-195DDA506AAF}"/>
              </a:ext>
            </a:extLst>
          </p:cNvPr>
          <p:cNvSpPr txBox="1">
            <a:spLocks noChangeArrowheads="1"/>
          </p:cNvSpPr>
          <p:nvPr/>
        </p:nvSpPr>
        <p:spPr bwMode="auto">
          <a:xfrm>
            <a:off x="641990" y="1739899"/>
            <a:ext cx="8024305" cy="353943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dirty="0">
                <a:solidFill>
                  <a:srgbClr val="009200"/>
                </a:solidFill>
                <a:latin typeface="Courier New" panose="02070309020205020404" pitchFamily="49" charset="0"/>
              </a:rPr>
              <a:t>// Find operator</a:t>
            </a:r>
          </a:p>
          <a:p>
            <a:pPr>
              <a:spcBef>
                <a:spcPct val="0"/>
              </a:spcBef>
              <a:buFontTx/>
              <a:buNone/>
            </a:pPr>
            <a:r>
              <a:rPr lang="en-US" altLang="en-US" sz="1600" b="1" dirty="0">
                <a:latin typeface="Courier New" panose="02070309020205020404" pitchFamily="49" charset="0"/>
              </a:rPr>
              <a:t>assert "aaa1bbb2ccc3" =~ /</a:t>
            </a:r>
            <a:r>
              <a:rPr lang="en-US" altLang="en-US" sz="1600" b="1" dirty="0" err="1">
                <a:latin typeface="Courier New" panose="02070309020205020404" pitchFamily="49" charset="0"/>
              </a:rPr>
              <a:t>bbb</a:t>
            </a:r>
            <a:r>
              <a:rPr lang="en-US" altLang="en-US" sz="1600" b="1" dirty="0">
                <a:latin typeface="Courier New" panose="02070309020205020404" pitchFamily="49" charset="0"/>
              </a:rPr>
              <a:t>/</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Match operator – must match entire string</a:t>
            </a:r>
          </a:p>
          <a:p>
            <a:pPr>
              <a:spcBef>
                <a:spcPct val="0"/>
              </a:spcBef>
              <a:buFontTx/>
              <a:buNone/>
            </a:pPr>
            <a:r>
              <a:rPr lang="en-US" altLang="en-US" sz="1600" b="1" dirty="0">
                <a:latin typeface="Courier New" panose="02070309020205020404" pitchFamily="49" charset="0"/>
              </a:rPr>
              <a:t>assert "aaa1bbb2ccc3" ==~ /(...\d)*/</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Patterns</a:t>
            </a:r>
          </a:p>
          <a:p>
            <a:pPr>
              <a:spcBef>
                <a:spcPct val="0"/>
              </a:spcBef>
              <a:buFontTx/>
              <a:buNone/>
            </a:pPr>
            <a:r>
              <a:rPr lang="en-US" altLang="en-US" sz="1600" b="1" dirty="0">
                <a:latin typeface="Courier New" panose="02070309020205020404" pitchFamily="49" charset="0"/>
              </a:rPr>
              <a:t>def p = ~/a*b/</a:t>
            </a:r>
          </a:p>
          <a:p>
            <a:pPr>
              <a:spcBef>
                <a:spcPct val="0"/>
              </a:spcBef>
              <a:buFontTx/>
              <a:buNone/>
            </a:pPr>
            <a:r>
              <a:rPr lang="en-US" altLang="en-US" sz="1600" b="1" dirty="0">
                <a:latin typeface="Courier New" panose="02070309020205020404" pitchFamily="49" charset="0"/>
              </a:rPr>
              <a:t>assert p </a:t>
            </a:r>
            <a:r>
              <a:rPr lang="en-US" altLang="en-US" sz="1600" b="1" dirty="0" err="1">
                <a:latin typeface="Courier New" panose="02070309020205020404" pitchFamily="49" charset="0"/>
              </a:rPr>
              <a:t>instanceof</a:t>
            </a:r>
            <a:r>
              <a:rPr lang="en-US" altLang="en-US" sz="1600" b="1" dirty="0">
                <a:latin typeface="Courier New" panose="02070309020205020404" pitchFamily="49" charset="0"/>
              </a:rPr>
              <a:t> Pattern</a:t>
            </a:r>
          </a:p>
          <a:p>
            <a:pPr>
              <a:spcBef>
                <a:spcPct val="0"/>
              </a:spcBef>
              <a:buFontTx/>
              <a:buNone/>
            </a:pPr>
            <a:r>
              <a:rPr lang="en-US" altLang="en-US" sz="1600" b="1" dirty="0">
                <a:latin typeface="Courier New" panose="02070309020205020404" pitchFamily="49" charset="0"/>
              </a:rPr>
              <a:t>def m = </a:t>
            </a:r>
            <a:r>
              <a:rPr lang="en-US" altLang="en-US" sz="1600" b="1" dirty="0" err="1">
                <a:latin typeface="Courier New" panose="02070309020205020404" pitchFamily="49" charset="0"/>
              </a:rPr>
              <a:t>p.matcher</a:t>
            </a:r>
            <a:r>
              <a:rPr lang="en-US" altLang="en-US" sz="1600" b="1" dirty="0">
                <a:latin typeface="Courier New" panose="02070309020205020404" pitchFamily="49" charset="0"/>
              </a:rPr>
              <a:t>("</a:t>
            </a:r>
            <a:r>
              <a:rPr lang="en-US" altLang="en-US" sz="1600" b="1" dirty="0" err="1">
                <a:latin typeface="Courier New" panose="02070309020205020404" pitchFamily="49" charset="0"/>
              </a:rPr>
              <a:t>aaaaab</a:t>
            </a:r>
            <a:r>
              <a:rPr lang="en-US" altLang="en-US" sz="1600" b="1" dirty="0">
                <a:latin typeface="Courier New" panose="02070309020205020404" pitchFamily="49" charset="0"/>
              </a:rPr>
              <a:t>");</a:t>
            </a:r>
          </a:p>
          <a:p>
            <a:pPr>
              <a:spcBef>
                <a:spcPct val="0"/>
              </a:spcBef>
              <a:buFontTx/>
              <a:buNone/>
            </a:pPr>
            <a:r>
              <a:rPr lang="en-US" altLang="en-US" sz="1600" b="1" dirty="0">
                <a:latin typeface="Courier New" panose="02070309020205020404" pitchFamily="49" charset="0"/>
              </a:rPr>
              <a:t>assert </a:t>
            </a:r>
            <a:r>
              <a:rPr lang="en-US" altLang="en-US" sz="1600" b="1" dirty="0" err="1">
                <a:latin typeface="Courier New" panose="02070309020205020404" pitchFamily="49" charset="0"/>
              </a:rPr>
              <a:t>m.matches</a:t>
            </a:r>
            <a:r>
              <a:rPr lang="en-US" altLang="en-US" sz="1600" b="1" dirty="0">
                <a:latin typeface="Courier New" panose="02070309020205020404" pitchFamily="49" charset="0"/>
              </a:rPr>
              <a:t>()</a:t>
            </a:r>
          </a:p>
          <a:p>
            <a:pPr>
              <a:spcBef>
                <a:spcPct val="0"/>
              </a:spcBef>
              <a:buFontTx/>
              <a:buNone/>
            </a:pPr>
            <a:endParaRPr lang="en-US" altLang="en-US" sz="1600" b="1" dirty="0">
              <a:latin typeface="Courier New" panose="02070309020205020404" pitchFamily="49" charset="0"/>
            </a:endParaRPr>
          </a:p>
          <a:p>
            <a:pPr>
              <a:spcBef>
                <a:spcPct val="0"/>
              </a:spcBef>
              <a:buFontTx/>
              <a:buNone/>
            </a:pPr>
            <a:endParaRPr lang="en-US" altLang="en-US" sz="1600" b="1" dirty="0">
              <a:latin typeface="Courier New" panose="02070309020205020404" pitchFamily="49" charset="0"/>
            </a:endParaRPr>
          </a:p>
          <a:p>
            <a:pPr>
              <a:spcBef>
                <a:spcPct val="0"/>
              </a:spcBef>
              <a:buFontTx/>
              <a:buNone/>
            </a:pPr>
            <a:endParaRPr lang="en-US" altLang="en-US" sz="1600" b="1" dirty="0">
              <a:latin typeface="Courier New" panose="02070309020205020404" pitchFamily="49" charset="0"/>
            </a:endParaRPr>
          </a:p>
        </p:txBody>
      </p:sp>
    </p:spTree>
    <p:extLst>
      <p:ext uri="{BB962C8B-B14F-4D97-AF65-F5344CB8AC3E}">
        <p14:creationId xmlns:p14="http://schemas.microsoft.com/office/powerpoint/2010/main" val="3524834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5" name="Picture 4">
            <a:extLst>
              <a:ext uri="{FF2B5EF4-FFF2-40B4-BE49-F238E27FC236}">
                <a16:creationId xmlns:a16="http://schemas.microsoft.com/office/drawing/2014/main" id="{0B095DAF-B450-4803-957A-D5C44913497D}"/>
              </a:ext>
            </a:extLst>
          </p:cNvPr>
          <p:cNvPicPr>
            <a:picLocks noChangeAspect="1"/>
          </p:cNvPicPr>
          <p:nvPr/>
        </p:nvPicPr>
        <p:blipFill rotWithShape="1">
          <a:blip r:embed="rId2"/>
          <a:srcRect l="874" t="4218" r="1650" b="5340"/>
          <a:stretch/>
        </p:blipFill>
        <p:spPr>
          <a:xfrm>
            <a:off x="79899" y="1387136"/>
            <a:ext cx="9079030" cy="4738457"/>
          </a:xfrm>
          <a:prstGeom prst="rect">
            <a:avLst/>
          </a:prstGeom>
        </p:spPr>
      </p:pic>
      <p:cxnSp>
        <p:nvCxnSpPr>
          <p:cNvPr id="7" name="Straight Arrow Connector 6">
            <a:extLst>
              <a:ext uri="{FF2B5EF4-FFF2-40B4-BE49-F238E27FC236}">
                <a16:creationId xmlns:a16="http://schemas.microsoft.com/office/drawing/2014/main" id="{CDFFE60E-083C-411C-BBB2-0E0A3038E6B3}"/>
              </a:ext>
            </a:extLst>
          </p:cNvPr>
          <p:cNvCxnSpPr/>
          <p:nvPr/>
        </p:nvCxnSpPr>
        <p:spPr>
          <a:xfrm>
            <a:off x="2823099" y="861134"/>
            <a:ext cx="452761" cy="2396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52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EAD171-78FD-461D-AB2B-C0328AF316A6}"/>
              </a:ext>
            </a:extLst>
          </p:cNvPr>
          <p:cNvSpPr>
            <a:spLocks noGrp="1"/>
          </p:cNvSpPr>
          <p:nvPr>
            <p:ph sz="quarter" idx="12"/>
          </p:nvPr>
        </p:nvSpPr>
        <p:spPr/>
        <p:txBody>
          <a:bodyPr>
            <a:normAutofit fontScale="92500" lnSpcReduction="20000"/>
          </a:bodyPr>
          <a:lstStyle/>
          <a:p>
            <a:r>
              <a:rPr lang="en-US" dirty="0"/>
              <a:t>Specify an upper and lower bound of some sequence.</a:t>
            </a:r>
          </a:p>
          <a:p>
            <a:r>
              <a:rPr lang="en-US" dirty="0"/>
              <a:t>Can be used to replace:</a:t>
            </a:r>
          </a:p>
          <a:p>
            <a:r>
              <a:rPr lang="en-US" dirty="0"/>
              <a:t>	if (a &gt;= 0 &amp;&amp; a &lt;= </a:t>
            </a:r>
            <a:r>
              <a:rPr lang="en-US" dirty="0" err="1"/>
              <a:t>upperBound</a:t>
            </a:r>
            <a:r>
              <a:rPr lang="en-US" dirty="0"/>
              <a:t>) {</a:t>
            </a:r>
          </a:p>
          <a:p>
            <a:r>
              <a:rPr lang="en-US" dirty="0"/>
              <a:t>	// do something with a</a:t>
            </a:r>
          </a:p>
          <a:p>
            <a:r>
              <a:rPr lang="en-US" dirty="0"/>
              <a:t>	}</a:t>
            </a:r>
          </a:p>
          <a:p>
            <a:r>
              <a:rPr lang="en-US" dirty="0"/>
              <a:t>Ranges are Objects</a:t>
            </a:r>
          </a:p>
          <a:p>
            <a:r>
              <a:rPr lang="en-US" dirty="0" err="1"/>
              <a:t>lowerbound</a:t>
            </a:r>
            <a:r>
              <a:rPr lang="en-US" dirty="0"/>
              <a:t>..</a:t>
            </a:r>
            <a:r>
              <a:rPr lang="en-US" dirty="0" err="1"/>
              <a:t>upperbound</a:t>
            </a:r>
            <a:r>
              <a:rPr lang="en-US" dirty="0"/>
              <a:t>: inclusive </a:t>
            </a:r>
          </a:p>
          <a:p>
            <a:r>
              <a:rPr lang="en-US" dirty="0" err="1"/>
              <a:t>Lowerbound</a:t>
            </a:r>
            <a:r>
              <a:rPr lang="en-US" dirty="0"/>
              <a:t>..&lt;</a:t>
            </a:r>
            <a:r>
              <a:rPr lang="en-US" dirty="0" err="1"/>
              <a:t>upperbound</a:t>
            </a:r>
            <a:r>
              <a:rPr lang="en-US" dirty="0"/>
              <a:t>: half inclusive</a:t>
            </a:r>
          </a:p>
          <a:p>
            <a:r>
              <a:rPr lang="en-US" dirty="0"/>
              <a:t>Supports Numbers, Strings, Dates, Reverse Ranges.</a:t>
            </a:r>
          </a:p>
          <a:p>
            <a:r>
              <a:rPr lang="en-US" dirty="0"/>
              <a:t>Can create your own, by overriding next(), previous() and implements Comparable</a:t>
            </a:r>
          </a:p>
          <a:p>
            <a:endParaRPr lang="en-IN" dirty="0"/>
          </a:p>
        </p:txBody>
      </p:sp>
      <p:sp>
        <p:nvSpPr>
          <p:cNvPr id="3" name="Title 2">
            <a:extLst>
              <a:ext uri="{FF2B5EF4-FFF2-40B4-BE49-F238E27FC236}">
                <a16:creationId xmlns:a16="http://schemas.microsoft.com/office/drawing/2014/main" id="{6E9EAFBD-32EC-4DF1-9D64-110E75072C14}"/>
              </a:ext>
            </a:extLst>
          </p:cNvPr>
          <p:cNvSpPr>
            <a:spLocks noGrp="1"/>
          </p:cNvSpPr>
          <p:nvPr>
            <p:ph type="title"/>
          </p:nvPr>
        </p:nvSpPr>
        <p:spPr/>
        <p:txBody>
          <a:bodyPr/>
          <a:lstStyle/>
          <a:p>
            <a:r>
              <a:rPr lang="en-IN" dirty="0"/>
              <a:t>Ranges</a:t>
            </a:r>
          </a:p>
        </p:txBody>
      </p:sp>
    </p:spTree>
    <p:extLst>
      <p:ext uri="{BB962C8B-B14F-4D97-AF65-F5344CB8AC3E}">
        <p14:creationId xmlns:p14="http://schemas.microsoft.com/office/powerpoint/2010/main" val="13170506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FAFE98-70D3-481C-823A-3987D4EB7629}"/>
              </a:ext>
            </a:extLst>
          </p:cNvPr>
          <p:cNvSpPr>
            <a:spLocks noGrp="1"/>
          </p:cNvSpPr>
          <p:nvPr>
            <p:ph type="title"/>
          </p:nvPr>
        </p:nvSpPr>
        <p:spPr/>
        <p:txBody>
          <a:bodyPr/>
          <a:lstStyle/>
          <a:p>
            <a:r>
              <a:rPr lang="en-IN" dirty="0"/>
              <a:t>Ranges Example</a:t>
            </a:r>
          </a:p>
        </p:txBody>
      </p:sp>
      <p:sp>
        <p:nvSpPr>
          <p:cNvPr id="4" name="Text Box 4">
            <a:extLst>
              <a:ext uri="{FF2B5EF4-FFF2-40B4-BE49-F238E27FC236}">
                <a16:creationId xmlns:a16="http://schemas.microsoft.com/office/drawing/2014/main" id="{8265D58A-6F40-4C10-96D8-C8C604B30502}"/>
              </a:ext>
            </a:extLst>
          </p:cNvPr>
          <p:cNvSpPr txBox="1">
            <a:spLocks noChangeArrowheads="1"/>
          </p:cNvSpPr>
          <p:nvPr/>
        </p:nvSpPr>
        <p:spPr bwMode="auto">
          <a:xfrm>
            <a:off x="605637" y="1710888"/>
            <a:ext cx="8205261" cy="3785652"/>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dirty="0">
                <a:latin typeface="Courier New" panose="02070309020205020404" pitchFamily="49" charset="0"/>
              </a:rPr>
              <a:t>assert (0..10).contains(0) </a:t>
            </a:r>
          </a:p>
          <a:p>
            <a:pPr>
              <a:spcBef>
                <a:spcPct val="0"/>
              </a:spcBef>
              <a:buFontTx/>
              <a:buNone/>
            </a:pPr>
            <a:r>
              <a:rPr lang="en-US" altLang="en-US" sz="1600" b="1" dirty="0">
                <a:latin typeface="Courier New" panose="02070309020205020404" pitchFamily="49" charset="0"/>
              </a:rPr>
              <a:t>assert (0..10).contains(5) </a:t>
            </a:r>
          </a:p>
          <a:p>
            <a:pPr>
              <a:spcBef>
                <a:spcPct val="0"/>
              </a:spcBef>
              <a:buFontTx/>
              <a:buNone/>
            </a:pPr>
            <a:r>
              <a:rPr lang="en-US" altLang="en-US" sz="1600" b="1" dirty="0">
                <a:latin typeface="Courier New" panose="02070309020205020404" pitchFamily="49" charset="0"/>
              </a:rPr>
              <a:t>assert (0..10).contains(10) </a:t>
            </a:r>
          </a:p>
          <a:p>
            <a:pPr>
              <a:spcBef>
                <a:spcPct val="0"/>
              </a:spcBef>
              <a:buFontTx/>
              <a:buNone/>
            </a:pPr>
            <a:r>
              <a:rPr lang="en-US" altLang="en-US" sz="1600" b="1" dirty="0">
                <a:latin typeface="Courier New" panose="02070309020205020404" pitchFamily="49" charset="0"/>
              </a:rPr>
              <a:t>assert (0..10).contains(-1) == false </a:t>
            </a:r>
          </a:p>
          <a:p>
            <a:pPr>
              <a:spcBef>
                <a:spcPct val="0"/>
              </a:spcBef>
              <a:buFontTx/>
              <a:buNone/>
            </a:pPr>
            <a:r>
              <a:rPr lang="en-US" altLang="en-US" sz="1600" b="1" dirty="0">
                <a:latin typeface="Courier New" panose="02070309020205020404" pitchFamily="49" charset="0"/>
              </a:rPr>
              <a:t>assert (0..10).contains(11) == false </a:t>
            </a:r>
          </a:p>
          <a:p>
            <a:pPr>
              <a:spcBef>
                <a:spcPct val="0"/>
              </a:spcBef>
              <a:buFontTx/>
              <a:buNone/>
            </a:pPr>
            <a:r>
              <a:rPr lang="en-US" altLang="en-US" sz="1600" b="1" dirty="0">
                <a:latin typeface="Courier New" panose="02070309020205020404" pitchFamily="49" charset="0"/>
              </a:rPr>
              <a:t>assert (0..&lt;10).contains(9) </a:t>
            </a:r>
          </a:p>
          <a:p>
            <a:pPr>
              <a:spcBef>
                <a:spcPct val="0"/>
              </a:spcBef>
              <a:buFontTx/>
              <a:buNone/>
            </a:pPr>
            <a:r>
              <a:rPr lang="en-US" altLang="en-US" sz="1600" b="1" dirty="0">
                <a:latin typeface="Courier New" panose="02070309020205020404" pitchFamily="49" charset="0"/>
              </a:rPr>
              <a:t>assert (0..&lt;10).contains(10) == false</a:t>
            </a:r>
          </a:p>
          <a:p>
            <a:pPr>
              <a:spcBef>
                <a:spcPct val="0"/>
              </a:spcBef>
              <a:buFontTx/>
              <a:buNone/>
            </a:pPr>
            <a:r>
              <a:rPr lang="en-US" altLang="en-US" sz="1600" b="1" dirty="0">
                <a:latin typeface="Courier New" panose="02070309020205020404" pitchFamily="49" charset="0"/>
              </a:rPr>
              <a:t>assert ('</a:t>
            </a:r>
            <a:r>
              <a:rPr lang="en-US" altLang="en-US" sz="1600" b="1" dirty="0" err="1">
                <a:latin typeface="Courier New" panose="02070309020205020404" pitchFamily="49" charset="0"/>
              </a:rPr>
              <a:t>a'..'c</a:t>
            </a:r>
            <a:r>
              <a:rPr lang="en-US" altLang="en-US" sz="1600" b="1" dirty="0">
                <a:latin typeface="Courier New" panose="02070309020205020404" pitchFamily="49" charset="0"/>
              </a:rPr>
              <a:t>').contains('b')</a:t>
            </a:r>
          </a:p>
          <a:p>
            <a:pPr>
              <a:spcBef>
                <a:spcPct val="0"/>
              </a:spcBef>
              <a:buFontTx/>
              <a:buNone/>
            </a:pPr>
            <a:r>
              <a:rPr lang="en-US" altLang="en-US" sz="1600" b="1" dirty="0">
                <a:latin typeface="Courier New" panose="02070309020205020404" pitchFamily="49" charset="0"/>
              </a:rPr>
              <a:t>log = '' </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Replacement for Java for statements.</a:t>
            </a:r>
          </a:p>
          <a:p>
            <a:pPr>
              <a:spcBef>
                <a:spcPct val="0"/>
              </a:spcBef>
              <a:buFontTx/>
              <a:buNone/>
            </a:pPr>
            <a:r>
              <a:rPr lang="en-US" altLang="en-US" sz="1600" b="1" dirty="0">
                <a:latin typeface="Courier New" panose="02070309020205020404" pitchFamily="49" charset="0"/>
              </a:rPr>
              <a:t>for (element in 5..9){ </a:t>
            </a:r>
          </a:p>
          <a:p>
            <a:pPr>
              <a:spcBef>
                <a:spcPct val="0"/>
              </a:spcBef>
              <a:buFontTx/>
              <a:buNone/>
            </a:pPr>
            <a:r>
              <a:rPr lang="en-US" altLang="en-US" sz="1600" b="1" dirty="0">
                <a:latin typeface="Courier New" panose="02070309020205020404" pitchFamily="49" charset="0"/>
              </a:rPr>
              <a:t>log += element </a:t>
            </a:r>
          </a:p>
          <a:p>
            <a:pPr>
              <a:spcBef>
                <a:spcPct val="0"/>
              </a:spcBef>
              <a:buFontTx/>
              <a:buNone/>
            </a:pPr>
            <a:r>
              <a:rPr lang="en-US" altLang="en-US" sz="1600" b="1" dirty="0">
                <a:latin typeface="Courier New" panose="02070309020205020404" pitchFamily="49" charset="0"/>
              </a:rPr>
              <a:t>} </a:t>
            </a:r>
          </a:p>
          <a:p>
            <a:pPr>
              <a:spcBef>
                <a:spcPct val="0"/>
              </a:spcBef>
              <a:buFontTx/>
              <a:buNone/>
            </a:pPr>
            <a:r>
              <a:rPr lang="en-US" altLang="en-US" sz="1600" b="1" dirty="0">
                <a:latin typeface="Courier New" panose="02070309020205020404" pitchFamily="49" charset="0"/>
              </a:rPr>
              <a:t>assert log == '56789'</a:t>
            </a:r>
          </a:p>
        </p:txBody>
      </p:sp>
    </p:spTree>
    <p:extLst>
      <p:ext uri="{BB962C8B-B14F-4D97-AF65-F5344CB8AC3E}">
        <p14:creationId xmlns:p14="http://schemas.microsoft.com/office/powerpoint/2010/main" val="9408385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1" name="Rectangle 3">
            <a:extLst>
              <a:ext uri="{FF2B5EF4-FFF2-40B4-BE49-F238E27FC236}">
                <a16:creationId xmlns:a16="http://schemas.microsoft.com/office/drawing/2014/main" id="{DCC9C66C-F5B7-4F29-8DA9-6BB6DC66DAE6}"/>
              </a:ext>
            </a:extLst>
          </p:cNvPr>
          <p:cNvSpPr>
            <a:spLocks noGrp="1" noChangeArrowheads="1"/>
          </p:cNvSpPr>
          <p:nvPr>
            <p:ph sz="quarter" idx="12"/>
          </p:nvPr>
        </p:nvSpPr>
        <p:spPr/>
        <p:txBody>
          <a:bodyPr/>
          <a:lstStyle/>
          <a:p>
            <a:pPr eaLnBrk="1" hangingPunct="1">
              <a:lnSpc>
                <a:spcPct val="90000"/>
              </a:lnSpc>
            </a:pPr>
            <a:r>
              <a:rPr lang="en-US" altLang="en-US" sz="2400" dirty="0"/>
              <a:t>Groovy has language level support for maps</a:t>
            </a:r>
          </a:p>
          <a:p>
            <a:pPr eaLnBrk="1" hangingPunct="1">
              <a:lnSpc>
                <a:spcPct val="90000"/>
              </a:lnSpc>
            </a:pPr>
            <a:r>
              <a:rPr lang="en-US" altLang="en-US" sz="2400" dirty="0"/>
              <a:t>Lists specified with [item, item, item] syntax</a:t>
            </a:r>
          </a:p>
          <a:p>
            <a:pPr eaLnBrk="1" hangingPunct="1">
              <a:lnSpc>
                <a:spcPct val="90000"/>
              </a:lnSpc>
            </a:pPr>
            <a:r>
              <a:rPr lang="en-US" altLang="en-US" sz="2400" dirty="0" err="1"/>
              <a:t>java.util.ArrayList</a:t>
            </a:r>
            <a:r>
              <a:rPr lang="en-US" altLang="en-US" sz="2400" dirty="0"/>
              <a:t> under the hood</a:t>
            </a:r>
          </a:p>
          <a:p>
            <a:pPr eaLnBrk="1" hangingPunct="1">
              <a:lnSpc>
                <a:spcPct val="90000"/>
              </a:lnSpc>
            </a:pPr>
            <a:r>
              <a:rPr lang="en-US" altLang="en-US" sz="2400" dirty="0"/>
              <a:t>Maps specified with [name1:value, name2:value, name3:value] syntax</a:t>
            </a:r>
          </a:p>
          <a:p>
            <a:pPr eaLnBrk="1" hangingPunct="1">
              <a:lnSpc>
                <a:spcPct val="90000"/>
              </a:lnSpc>
            </a:pPr>
            <a:r>
              <a:rPr lang="en-US" altLang="en-US" sz="2400" dirty="0" err="1"/>
              <a:t>java.util.HashMap</a:t>
            </a:r>
            <a:r>
              <a:rPr lang="en-US" altLang="en-US" sz="2400" dirty="0"/>
              <a:t> under the hood.</a:t>
            </a:r>
          </a:p>
          <a:p>
            <a:pPr eaLnBrk="1" hangingPunct="1">
              <a:lnSpc>
                <a:spcPct val="90000"/>
              </a:lnSpc>
            </a:pPr>
            <a:r>
              <a:rPr lang="en-US" altLang="en-US" sz="2400" dirty="0"/>
              <a:t>Use [ ] operator to access.</a:t>
            </a:r>
          </a:p>
          <a:p>
            <a:pPr eaLnBrk="1" hangingPunct="1">
              <a:lnSpc>
                <a:spcPct val="90000"/>
              </a:lnSpc>
            </a:pPr>
            <a:r>
              <a:rPr lang="en-US" altLang="en-US" sz="2400" dirty="0"/>
              <a:t>Define closures to ease iteration.</a:t>
            </a:r>
          </a:p>
          <a:p>
            <a:pPr eaLnBrk="1" hangingPunct="1">
              <a:lnSpc>
                <a:spcPct val="90000"/>
              </a:lnSpc>
            </a:pPr>
            <a:endParaRPr lang="en-US" altLang="en-US" sz="2400" dirty="0"/>
          </a:p>
        </p:txBody>
      </p:sp>
      <p:sp>
        <p:nvSpPr>
          <p:cNvPr id="60420" name="Rectangle 2">
            <a:extLst>
              <a:ext uri="{FF2B5EF4-FFF2-40B4-BE49-F238E27FC236}">
                <a16:creationId xmlns:a16="http://schemas.microsoft.com/office/drawing/2014/main" id="{B0679D0F-ADDB-4ACA-9AD3-38434B23131D}"/>
              </a:ext>
            </a:extLst>
          </p:cNvPr>
          <p:cNvSpPr>
            <a:spLocks noGrp="1" noChangeArrowheads="1"/>
          </p:cNvSpPr>
          <p:nvPr>
            <p:ph type="title"/>
          </p:nvPr>
        </p:nvSpPr>
        <p:spPr/>
        <p:txBody>
          <a:bodyPr/>
          <a:lstStyle/>
          <a:p>
            <a:pPr eaLnBrk="1" hangingPunct="1"/>
            <a:r>
              <a:rPr lang="en-US" altLang="en-US" dirty="0"/>
              <a:t>Lists and Maps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a:extLst>
              <a:ext uri="{FF2B5EF4-FFF2-40B4-BE49-F238E27FC236}">
                <a16:creationId xmlns:a16="http://schemas.microsoft.com/office/drawing/2014/main" id="{9F56E832-6B3B-44F2-A3B1-D5DD374EEC93}"/>
              </a:ext>
            </a:extLst>
          </p:cNvPr>
          <p:cNvSpPr>
            <a:spLocks noGrp="1" noChangeArrowheads="1"/>
          </p:cNvSpPr>
          <p:nvPr>
            <p:ph type="title"/>
          </p:nvPr>
        </p:nvSpPr>
        <p:spPr/>
        <p:txBody>
          <a:bodyPr/>
          <a:lstStyle/>
          <a:p>
            <a:pPr eaLnBrk="1" hangingPunct="1"/>
            <a:r>
              <a:rPr lang="en-US" altLang="en-US"/>
              <a:t>Lists - Specifying</a:t>
            </a:r>
          </a:p>
        </p:txBody>
      </p:sp>
      <p:sp>
        <p:nvSpPr>
          <p:cNvPr id="62469" name="Text Box 5">
            <a:extLst>
              <a:ext uri="{FF2B5EF4-FFF2-40B4-BE49-F238E27FC236}">
                <a16:creationId xmlns:a16="http://schemas.microsoft.com/office/drawing/2014/main" id="{93315562-DD4D-41F3-AF09-3FBB4F5AFD13}"/>
              </a:ext>
            </a:extLst>
          </p:cNvPr>
          <p:cNvSpPr txBox="1">
            <a:spLocks noChangeArrowheads="1"/>
          </p:cNvSpPr>
          <p:nvPr/>
        </p:nvSpPr>
        <p:spPr bwMode="auto">
          <a:xfrm>
            <a:off x="292100" y="1320800"/>
            <a:ext cx="6324600" cy="425767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myList = [1,2,3]</a:t>
            </a:r>
          </a:p>
          <a:p>
            <a:pPr>
              <a:spcBef>
                <a:spcPct val="0"/>
              </a:spcBef>
              <a:buFontTx/>
              <a:buNone/>
            </a:pPr>
            <a:r>
              <a:rPr lang="en-US" altLang="en-US" sz="1600" b="1">
                <a:latin typeface="Courier New" panose="02070309020205020404" pitchFamily="49" charset="0"/>
              </a:rPr>
              <a:t>assert myList.size() == 3</a:t>
            </a:r>
          </a:p>
          <a:p>
            <a:pPr>
              <a:spcBef>
                <a:spcPct val="0"/>
              </a:spcBef>
              <a:buFontTx/>
              <a:buNone/>
            </a:pPr>
            <a:r>
              <a:rPr lang="en-US" altLang="en-US" sz="1600" b="1">
                <a:latin typeface="Courier New" panose="02070309020205020404" pitchFamily="49" charset="0"/>
              </a:rPr>
              <a:t>assert myList[0] == 1</a:t>
            </a:r>
          </a:p>
          <a:p>
            <a:pPr>
              <a:spcBef>
                <a:spcPct val="0"/>
              </a:spcBef>
              <a:buFontTx/>
              <a:buNone/>
            </a:pPr>
            <a:r>
              <a:rPr lang="en-US" altLang="en-US" sz="1600" b="1">
                <a:latin typeface="Courier New" panose="02070309020205020404" pitchFamily="49" charset="0"/>
              </a:rPr>
              <a:t>assert myList instanceof ArrayList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emptyList = []</a:t>
            </a:r>
          </a:p>
          <a:p>
            <a:pPr>
              <a:spcBef>
                <a:spcPct val="0"/>
              </a:spcBef>
              <a:buFontTx/>
              <a:buNone/>
            </a:pPr>
            <a:r>
              <a:rPr lang="en-US" altLang="en-US" sz="1600" b="1">
                <a:latin typeface="Courier New" panose="02070309020205020404" pitchFamily="49" charset="0"/>
              </a:rPr>
              <a:t>assert emptyList.size() == 0</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longList = (0..1000).toList()</a:t>
            </a:r>
          </a:p>
          <a:p>
            <a:pPr>
              <a:spcBef>
                <a:spcPct val="0"/>
              </a:spcBef>
              <a:buFontTx/>
              <a:buNone/>
            </a:pPr>
            <a:r>
              <a:rPr lang="en-US" altLang="en-US" sz="1600" b="1">
                <a:latin typeface="Courier New" panose="02070309020205020404" pitchFamily="49" charset="0"/>
              </a:rPr>
              <a:t>assert longList[555] == 555</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explicitList = new ArrayList()</a:t>
            </a:r>
          </a:p>
          <a:p>
            <a:pPr>
              <a:spcBef>
                <a:spcPct val="0"/>
              </a:spcBef>
              <a:buFontTx/>
              <a:buNone/>
            </a:pPr>
            <a:r>
              <a:rPr lang="en-US" altLang="en-US" sz="1600" b="1">
                <a:latin typeface="Courier New" panose="02070309020205020404" pitchFamily="49" charset="0"/>
              </a:rPr>
              <a:t>explicitList.addAll(myList)</a:t>
            </a:r>
          </a:p>
          <a:p>
            <a:pPr>
              <a:spcBef>
                <a:spcPct val="0"/>
              </a:spcBef>
              <a:buFontTx/>
              <a:buNone/>
            </a:pPr>
            <a:r>
              <a:rPr lang="en-US" altLang="en-US" sz="1600" b="1">
                <a:latin typeface="Courier New" panose="02070309020205020404" pitchFamily="49" charset="0"/>
              </a:rPr>
              <a:t>assert explicitList.size() == 3</a:t>
            </a:r>
          </a:p>
          <a:p>
            <a:pPr>
              <a:spcBef>
                <a:spcPct val="0"/>
              </a:spcBef>
              <a:buFontTx/>
              <a:buNone/>
            </a:pPr>
            <a:r>
              <a:rPr lang="en-US" altLang="en-US" sz="1600" b="1">
                <a:latin typeface="Courier New" panose="02070309020205020404" pitchFamily="49" charset="0"/>
              </a:rPr>
              <a:t>explicitList[0] = 10</a:t>
            </a:r>
          </a:p>
          <a:p>
            <a:pPr>
              <a:spcBef>
                <a:spcPct val="0"/>
              </a:spcBef>
              <a:buFontTx/>
              <a:buNone/>
            </a:pPr>
            <a:r>
              <a:rPr lang="en-US" altLang="en-US" sz="1600" b="1">
                <a:latin typeface="Courier New" panose="02070309020205020404" pitchFamily="49" charset="0"/>
              </a:rPr>
              <a:t>assert explicitList[0] == 10</a:t>
            </a: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a:extLst>
              <a:ext uri="{FF2B5EF4-FFF2-40B4-BE49-F238E27FC236}">
                <a16:creationId xmlns:a16="http://schemas.microsoft.com/office/drawing/2014/main" id="{D0599E2A-4CF2-4E09-9314-3AFE413DF336}"/>
              </a:ext>
            </a:extLst>
          </p:cNvPr>
          <p:cNvSpPr>
            <a:spLocks noGrp="1" noChangeArrowheads="1"/>
          </p:cNvSpPr>
          <p:nvPr>
            <p:ph type="title"/>
          </p:nvPr>
        </p:nvSpPr>
        <p:spPr/>
        <p:txBody>
          <a:bodyPr/>
          <a:lstStyle/>
          <a:p>
            <a:pPr eaLnBrk="1" hangingPunct="1"/>
            <a:r>
              <a:rPr lang="en-US" altLang="en-US" sz="2400"/>
              <a:t>Lists – Overloaded Subscript Operator</a:t>
            </a:r>
          </a:p>
        </p:txBody>
      </p:sp>
      <p:sp>
        <p:nvSpPr>
          <p:cNvPr id="64517" name="Text Box 9">
            <a:extLst>
              <a:ext uri="{FF2B5EF4-FFF2-40B4-BE49-F238E27FC236}">
                <a16:creationId xmlns:a16="http://schemas.microsoft.com/office/drawing/2014/main" id="{8E11197A-782E-4102-970C-D9F61165B80C}"/>
              </a:ext>
            </a:extLst>
          </p:cNvPr>
          <p:cNvSpPr txBox="1">
            <a:spLocks noChangeArrowheads="1"/>
          </p:cNvSpPr>
          <p:nvPr/>
        </p:nvSpPr>
        <p:spPr bwMode="auto">
          <a:xfrm>
            <a:off x="304800" y="1333500"/>
            <a:ext cx="8420100" cy="37687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myList = ['a','b','c','d','e','f']</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assert myList[0..2] == ['a','b','c'] </a:t>
            </a:r>
            <a:r>
              <a:rPr lang="en-US" altLang="en-US" sz="1600" b="1">
                <a:solidFill>
                  <a:srgbClr val="009200"/>
                </a:solidFill>
                <a:latin typeface="Courier New" panose="02070309020205020404" pitchFamily="49" charset="0"/>
              </a:rPr>
              <a:t>// getAt(Range)</a:t>
            </a:r>
          </a:p>
          <a:p>
            <a:pPr>
              <a:spcBef>
                <a:spcPct val="0"/>
              </a:spcBef>
              <a:buFontTx/>
              <a:buNone/>
            </a:pPr>
            <a:endParaRPr lang="en-US" altLang="en-US" sz="1600" b="1">
              <a:solidFill>
                <a:srgbClr val="009200"/>
              </a:solidFill>
              <a:latin typeface="Courier New" panose="02070309020205020404" pitchFamily="49" charset="0"/>
            </a:endParaRPr>
          </a:p>
          <a:p>
            <a:pPr>
              <a:spcBef>
                <a:spcPct val="0"/>
              </a:spcBef>
              <a:buFontTx/>
              <a:buNone/>
            </a:pPr>
            <a:r>
              <a:rPr lang="en-US" altLang="en-US" sz="1600" b="1">
                <a:latin typeface="Courier New" panose="02070309020205020404" pitchFamily="49" charset="0"/>
              </a:rPr>
              <a:t>assert myList[0,2,4] == ['a','c','e'] </a:t>
            </a:r>
            <a:r>
              <a:rPr lang="en-US" altLang="en-US" sz="1600" b="1">
                <a:solidFill>
                  <a:srgbClr val="009200"/>
                </a:solidFill>
                <a:latin typeface="Courier New" panose="02070309020205020404" pitchFamily="49" charset="0"/>
              </a:rPr>
              <a:t>// getAt(Index</a:t>
            </a:r>
            <a:r>
              <a:rPr lang="en-US" altLang="en-US" sz="1600" b="1">
                <a:latin typeface="Courier New" panose="02070309020205020404" pitchFamily="49" charset="0"/>
              </a:rPr>
              <a:t> </a:t>
            </a:r>
            <a:r>
              <a:rPr lang="en-US" altLang="en-US" sz="1600" b="1">
                <a:solidFill>
                  <a:srgbClr val="009200"/>
                </a:solidFill>
                <a:latin typeface="Courier New" panose="02070309020205020404" pitchFamily="49" charset="0"/>
              </a:rPr>
              <a:t>Collection)</a:t>
            </a:r>
          </a:p>
          <a:p>
            <a:pPr>
              <a:spcBef>
                <a:spcPct val="0"/>
              </a:spcBef>
              <a:buFontTx/>
              <a:buNone/>
            </a:pPr>
            <a:endParaRPr lang="en-US" altLang="en-US" sz="1600" b="1">
              <a:solidFill>
                <a:srgbClr val="009200"/>
              </a:solidFill>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putAt(Range)</a:t>
            </a:r>
          </a:p>
          <a:p>
            <a:pPr>
              <a:spcBef>
                <a:spcPct val="0"/>
              </a:spcBef>
              <a:buFontTx/>
              <a:buNone/>
            </a:pPr>
            <a:r>
              <a:rPr lang="en-US" altLang="en-US" sz="1600" b="1">
                <a:latin typeface="Courier New" panose="02070309020205020404" pitchFamily="49" charset="0"/>
              </a:rPr>
              <a:t>myList[0..2] = ['x','y','z']</a:t>
            </a:r>
          </a:p>
          <a:p>
            <a:pPr>
              <a:spcBef>
                <a:spcPct val="0"/>
              </a:spcBef>
              <a:buFontTx/>
              <a:buNone/>
            </a:pPr>
            <a:r>
              <a:rPr lang="en-US" altLang="en-US" sz="1600" b="1">
                <a:latin typeface="Courier New" panose="02070309020205020404" pitchFamily="49" charset="0"/>
              </a:rPr>
              <a:t>assert myList == ['x','y','z','d','e','f']</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myList[3..5] = []</a:t>
            </a:r>
          </a:p>
          <a:p>
            <a:pPr>
              <a:spcBef>
                <a:spcPct val="0"/>
              </a:spcBef>
              <a:buFontTx/>
              <a:buNone/>
            </a:pPr>
            <a:r>
              <a:rPr lang="en-US" altLang="en-US" sz="1600" b="1">
                <a:latin typeface="Courier New" panose="02070309020205020404" pitchFamily="49" charset="0"/>
              </a:rPr>
              <a:t>assert myList == ['x','y','z']</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myList[1..1] = ['y','1','2']</a:t>
            </a:r>
          </a:p>
          <a:p>
            <a:pPr>
              <a:spcBef>
                <a:spcPct val="0"/>
              </a:spcBef>
              <a:buFontTx/>
              <a:buNone/>
            </a:pPr>
            <a:r>
              <a:rPr lang="en-US" altLang="en-US" sz="1600" b="1">
                <a:latin typeface="Courier New" panose="02070309020205020404" pitchFamily="49" charset="0"/>
              </a:rPr>
              <a:t>assert myList == ['x','y','1','2','z']</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Rectangle 4">
            <a:extLst>
              <a:ext uri="{FF2B5EF4-FFF2-40B4-BE49-F238E27FC236}">
                <a16:creationId xmlns:a16="http://schemas.microsoft.com/office/drawing/2014/main" id="{F6AF4B02-E570-4D1B-8F1D-71BB26138012}"/>
              </a:ext>
            </a:extLst>
          </p:cNvPr>
          <p:cNvSpPr>
            <a:spLocks noGrp="1" noChangeArrowheads="1"/>
          </p:cNvSpPr>
          <p:nvPr>
            <p:ph sz="quarter" idx="12"/>
          </p:nvPr>
        </p:nvSpPr>
        <p:spPr>
          <a:noFill/>
        </p:spPr>
        <p:txBody>
          <a:bodyPr/>
          <a:lstStyle/>
          <a:p>
            <a:pPr eaLnBrk="1" hangingPunct="1"/>
            <a:r>
              <a:rPr lang="en-US" altLang="en-US" dirty="0"/>
              <a:t>Count from the back of the list. The last index is -1.</a:t>
            </a:r>
          </a:p>
          <a:p>
            <a:pPr eaLnBrk="1" hangingPunct="1">
              <a:lnSpc>
                <a:spcPct val="90000"/>
              </a:lnSpc>
            </a:pPr>
            <a:r>
              <a:rPr lang="en-US" altLang="en-US" dirty="0"/>
              <a:t>Can be used with ranges.</a:t>
            </a:r>
          </a:p>
          <a:p>
            <a:pPr eaLnBrk="1" hangingPunct="1">
              <a:lnSpc>
                <a:spcPct val="90000"/>
              </a:lnSpc>
            </a:pPr>
            <a:r>
              <a:rPr lang="en-US" altLang="en-US" dirty="0"/>
              <a:t>list[-3..-1] gives you the last three entries.</a:t>
            </a:r>
          </a:p>
          <a:p>
            <a:pPr eaLnBrk="1" hangingPunct="1"/>
            <a:r>
              <a:rPr lang="en-US" altLang="en-US" dirty="0"/>
              <a:t>list[1..-2] to cut away the first and the last entry.</a:t>
            </a:r>
          </a:p>
          <a:p>
            <a:pPr eaLnBrk="1" hangingPunct="1">
              <a:lnSpc>
                <a:spcPct val="90000"/>
              </a:lnSpc>
              <a:buFontTx/>
              <a:buNone/>
            </a:pPr>
            <a:endParaRPr lang="en-US" altLang="en-US" dirty="0"/>
          </a:p>
          <a:p>
            <a:pPr eaLnBrk="1" hangingPunct="1">
              <a:lnSpc>
                <a:spcPct val="90000"/>
              </a:lnSpc>
            </a:pPr>
            <a:endParaRPr lang="en-US" altLang="en-US" sz="1800" dirty="0"/>
          </a:p>
        </p:txBody>
      </p:sp>
      <p:sp>
        <p:nvSpPr>
          <p:cNvPr id="66564" name="Rectangle 2">
            <a:extLst>
              <a:ext uri="{FF2B5EF4-FFF2-40B4-BE49-F238E27FC236}">
                <a16:creationId xmlns:a16="http://schemas.microsoft.com/office/drawing/2014/main" id="{5A3F4EA6-6A29-4800-820F-7BA66E0C0BDF}"/>
              </a:ext>
            </a:extLst>
          </p:cNvPr>
          <p:cNvSpPr>
            <a:spLocks noGrp="1" noChangeArrowheads="1"/>
          </p:cNvSpPr>
          <p:nvPr>
            <p:ph type="title"/>
          </p:nvPr>
        </p:nvSpPr>
        <p:spPr/>
        <p:txBody>
          <a:bodyPr/>
          <a:lstStyle/>
          <a:p>
            <a:pPr eaLnBrk="1" hangingPunct="1"/>
            <a:r>
              <a:rPr lang="en-US" altLang="en-US"/>
              <a:t>Lists – Negative Indexes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a:extLst>
              <a:ext uri="{FF2B5EF4-FFF2-40B4-BE49-F238E27FC236}">
                <a16:creationId xmlns:a16="http://schemas.microsoft.com/office/drawing/2014/main" id="{4FA7E4D1-F111-4F5A-8D7F-BC52E919DF00}"/>
              </a:ext>
            </a:extLst>
          </p:cNvPr>
          <p:cNvSpPr>
            <a:spLocks noGrp="1" noChangeArrowheads="1"/>
          </p:cNvSpPr>
          <p:nvPr>
            <p:ph type="title"/>
          </p:nvPr>
        </p:nvSpPr>
        <p:spPr>
          <a:xfrm>
            <a:off x="461035" y="170122"/>
            <a:ext cx="8205261" cy="785553"/>
          </a:xfrm>
        </p:spPr>
        <p:txBody>
          <a:bodyPr/>
          <a:lstStyle/>
          <a:p>
            <a:pPr eaLnBrk="1" hangingPunct="1"/>
            <a:r>
              <a:rPr lang="en-US" altLang="en-US"/>
              <a:t>Lists – Adding and Removing</a:t>
            </a:r>
          </a:p>
        </p:txBody>
      </p:sp>
      <p:sp>
        <p:nvSpPr>
          <p:cNvPr id="68613" name="Text Box 4">
            <a:extLst>
              <a:ext uri="{FF2B5EF4-FFF2-40B4-BE49-F238E27FC236}">
                <a16:creationId xmlns:a16="http://schemas.microsoft.com/office/drawing/2014/main" id="{410C9AD0-660A-492E-B499-9BCA8719DA34}"/>
              </a:ext>
            </a:extLst>
          </p:cNvPr>
          <p:cNvSpPr txBox="1">
            <a:spLocks noChangeArrowheads="1"/>
          </p:cNvSpPr>
          <p:nvPr/>
        </p:nvSpPr>
        <p:spPr bwMode="auto">
          <a:xfrm>
            <a:off x="317500" y="1371600"/>
            <a:ext cx="8369300" cy="352425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myList =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myList += 'a' // plus(Object)</a:t>
            </a:r>
          </a:p>
          <a:p>
            <a:pPr>
              <a:spcBef>
                <a:spcPct val="0"/>
              </a:spcBef>
              <a:buFontTx/>
              <a:buNone/>
            </a:pPr>
            <a:r>
              <a:rPr lang="en-US" altLang="en-US" sz="1600" b="1">
                <a:latin typeface="Courier New" panose="02070309020205020404" pitchFamily="49" charset="0"/>
              </a:rPr>
              <a:t>assert myList == ['a']</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myList += ['b','c'] // plus(Collection)</a:t>
            </a:r>
          </a:p>
          <a:p>
            <a:pPr>
              <a:spcBef>
                <a:spcPct val="0"/>
              </a:spcBef>
              <a:buFontTx/>
              <a:buNone/>
            </a:pPr>
            <a:r>
              <a:rPr lang="en-US" altLang="en-US" sz="1600" b="1">
                <a:latin typeface="Courier New" panose="02070309020205020404" pitchFamily="49" charset="0"/>
              </a:rPr>
              <a:t>assert myList == ['a','b','c']</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myList = []</a:t>
            </a:r>
          </a:p>
          <a:p>
            <a:pPr>
              <a:spcBef>
                <a:spcPct val="0"/>
              </a:spcBef>
              <a:buFontTx/>
              <a:buNone/>
            </a:pPr>
            <a:r>
              <a:rPr lang="en-US" altLang="en-US" sz="1600" b="1">
                <a:latin typeface="Courier New" panose="02070309020205020404" pitchFamily="49" charset="0"/>
              </a:rPr>
              <a:t>myList &lt;&lt; 'a' &lt;&lt; 'b' </a:t>
            </a:r>
            <a:r>
              <a:rPr lang="en-US" altLang="en-US" sz="1600" b="1">
                <a:solidFill>
                  <a:srgbClr val="009200"/>
                </a:solidFill>
                <a:latin typeface="Courier New" panose="02070309020205020404" pitchFamily="49" charset="0"/>
              </a:rPr>
              <a:t>// leftShift is like 'append'</a:t>
            </a:r>
          </a:p>
          <a:p>
            <a:pPr>
              <a:spcBef>
                <a:spcPct val="0"/>
              </a:spcBef>
              <a:buFontTx/>
              <a:buNone/>
            </a:pPr>
            <a:r>
              <a:rPr lang="en-US" altLang="en-US" sz="1600" b="1">
                <a:latin typeface="Courier New" panose="02070309020205020404" pitchFamily="49" charset="0"/>
              </a:rPr>
              <a:t>assert myList == ['a','b']</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assert myList - ['b'] == ['a'] </a:t>
            </a:r>
            <a:r>
              <a:rPr lang="en-US" altLang="en-US" sz="1600" b="1">
                <a:solidFill>
                  <a:srgbClr val="009200"/>
                </a:solidFill>
                <a:latin typeface="Courier New" panose="02070309020205020404" pitchFamily="49" charset="0"/>
              </a:rPr>
              <a:t>// Minus to remove</a:t>
            </a:r>
          </a:p>
          <a:p>
            <a:pPr>
              <a:spcBef>
                <a:spcPct val="0"/>
              </a:spcBef>
              <a:buFontTx/>
              <a:buNone/>
            </a:pPr>
            <a:endParaRPr lang="en-US" altLang="en-US" sz="1600" b="1">
              <a:solidFill>
                <a:srgbClr val="009200"/>
              </a:solidFill>
              <a:latin typeface="Courier New" panose="02070309020205020404" pitchFamily="49"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1" name="Rectangle 4">
            <a:extLst>
              <a:ext uri="{FF2B5EF4-FFF2-40B4-BE49-F238E27FC236}">
                <a16:creationId xmlns:a16="http://schemas.microsoft.com/office/drawing/2014/main" id="{E39CCBC5-A058-46C1-8414-97920E61FBBC}"/>
              </a:ext>
            </a:extLst>
          </p:cNvPr>
          <p:cNvSpPr>
            <a:spLocks noGrp="1" noChangeArrowheads="1"/>
          </p:cNvSpPr>
          <p:nvPr>
            <p:ph sz="quarter" idx="12"/>
          </p:nvPr>
        </p:nvSpPr>
        <p:spPr>
          <a:noFill/>
        </p:spPr>
        <p:txBody>
          <a:bodyPr/>
          <a:lstStyle/>
          <a:p>
            <a:pPr eaLnBrk="1" hangingPunct="1"/>
            <a:r>
              <a:rPr lang="en-US" altLang="en-US"/>
              <a:t>Groovy Development Kit adds many methods to the collection classes.</a:t>
            </a:r>
          </a:p>
          <a:p>
            <a:pPr eaLnBrk="1" hangingPunct="1"/>
            <a:r>
              <a:rPr lang="en-US" altLang="en-US"/>
              <a:t>Many take closures to perform some operation on the collection</a:t>
            </a:r>
          </a:p>
          <a:p>
            <a:pPr eaLnBrk="1" hangingPunct="1"/>
            <a:r>
              <a:rPr lang="en-US" altLang="en-US"/>
              <a:t>Examples: min, max, sort, sum, collect, each, find, unique etc…</a:t>
            </a:r>
          </a:p>
          <a:p>
            <a:pPr eaLnBrk="1" hangingPunct="1"/>
            <a:endParaRPr lang="en-US" altLang="en-US"/>
          </a:p>
          <a:p>
            <a:pPr eaLnBrk="1" hangingPunct="1"/>
            <a:endParaRPr lang="en-US" altLang="en-US" sz="1600"/>
          </a:p>
        </p:txBody>
      </p:sp>
      <p:sp>
        <p:nvSpPr>
          <p:cNvPr id="70660" name="Rectangle 2">
            <a:extLst>
              <a:ext uri="{FF2B5EF4-FFF2-40B4-BE49-F238E27FC236}">
                <a16:creationId xmlns:a16="http://schemas.microsoft.com/office/drawing/2014/main" id="{5D59E912-5BB4-40B9-8764-CB0AB49EAF3C}"/>
              </a:ext>
            </a:extLst>
          </p:cNvPr>
          <p:cNvSpPr>
            <a:spLocks noGrp="1" noChangeArrowheads="1"/>
          </p:cNvSpPr>
          <p:nvPr>
            <p:ph type="title"/>
          </p:nvPr>
        </p:nvSpPr>
        <p:spPr/>
        <p:txBody>
          <a:bodyPr/>
          <a:lstStyle/>
          <a:p>
            <a:pPr eaLnBrk="1" hangingPunct="1"/>
            <a:r>
              <a:rPr lang="en-US" altLang="en-US"/>
              <a:t>Lists – GDK Methods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a:extLst>
              <a:ext uri="{FF2B5EF4-FFF2-40B4-BE49-F238E27FC236}">
                <a16:creationId xmlns:a16="http://schemas.microsoft.com/office/drawing/2014/main" id="{2D3DE802-D34C-40F2-80D6-D0A0171443B3}"/>
              </a:ext>
            </a:extLst>
          </p:cNvPr>
          <p:cNvSpPr>
            <a:spLocks noGrp="1" noChangeArrowheads="1"/>
          </p:cNvSpPr>
          <p:nvPr>
            <p:ph type="title"/>
          </p:nvPr>
        </p:nvSpPr>
        <p:spPr/>
        <p:txBody>
          <a:bodyPr/>
          <a:lstStyle/>
          <a:p>
            <a:pPr eaLnBrk="1" hangingPunct="1"/>
            <a:r>
              <a:rPr lang="en-US" altLang="en-US"/>
              <a:t>Lists Iteration with Closures</a:t>
            </a:r>
          </a:p>
        </p:txBody>
      </p:sp>
      <p:sp>
        <p:nvSpPr>
          <p:cNvPr id="72709" name="Text Box 4">
            <a:extLst>
              <a:ext uri="{FF2B5EF4-FFF2-40B4-BE49-F238E27FC236}">
                <a16:creationId xmlns:a16="http://schemas.microsoft.com/office/drawing/2014/main" id="{877C6ABD-6376-4847-8C25-F2D91DB2970A}"/>
              </a:ext>
            </a:extLst>
          </p:cNvPr>
          <p:cNvSpPr txBox="1">
            <a:spLocks noChangeArrowheads="1"/>
          </p:cNvSpPr>
          <p:nvPr/>
        </p:nvSpPr>
        <p:spPr bwMode="auto">
          <a:xfrm>
            <a:off x="1257300" y="1574800"/>
            <a:ext cx="6324600" cy="40132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def list = [1,2,3]</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Find even numbers</a:t>
            </a:r>
          </a:p>
          <a:p>
            <a:pPr>
              <a:spcBef>
                <a:spcPct val="0"/>
              </a:spcBef>
              <a:buFontTx/>
              <a:buNone/>
            </a:pPr>
            <a:r>
              <a:rPr lang="en-US" altLang="en-US" sz="1600" b="1">
                <a:latin typeface="Courier New" panose="02070309020205020404" pitchFamily="49" charset="0"/>
              </a:rPr>
              <a:t>def even = list.find {item -&gt; item % 2 == 0}</a:t>
            </a:r>
          </a:p>
          <a:p>
            <a:pPr>
              <a:spcBef>
                <a:spcPct val="0"/>
              </a:spcBef>
              <a:buFontTx/>
              <a:buNone/>
            </a:pPr>
            <a:r>
              <a:rPr lang="en-US" altLang="en-US" sz="1600" b="1">
                <a:latin typeface="Courier New" panose="02070309020205020404" pitchFamily="49" charset="0"/>
              </a:rPr>
              <a:t>assert even == 2</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Is every number less than 5?</a:t>
            </a:r>
          </a:p>
          <a:p>
            <a:pPr>
              <a:spcBef>
                <a:spcPct val="0"/>
              </a:spcBef>
              <a:buFontTx/>
              <a:buNone/>
            </a:pPr>
            <a:r>
              <a:rPr lang="en-US" altLang="en-US" sz="1600" b="1">
                <a:latin typeface="Courier New" panose="02070309020205020404" pitchFamily="49" charset="0"/>
              </a:rPr>
              <a:t>assert list.every { item -&gt; item &lt; 5}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Is any number less than 2</a:t>
            </a:r>
          </a:p>
          <a:p>
            <a:pPr>
              <a:spcBef>
                <a:spcPct val="0"/>
              </a:spcBef>
              <a:buFontTx/>
              <a:buNone/>
            </a:pPr>
            <a:r>
              <a:rPr lang="en-US" altLang="en-US" sz="1600" b="1">
                <a:latin typeface="Courier New" panose="02070309020205020404" pitchFamily="49" charset="0"/>
              </a:rPr>
              <a:t>assert list.any { item -&gt; item &lt; 2}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Append each item to store</a:t>
            </a:r>
          </a:p>
          <a:p>
            <a:pPr>
              <a:spcBef>
                <a:spcPct val="0"/>
              </a:spcBef>
              <a:buFontTx/>
              <a:buNone/>
            </a:pPr>
            <a:r>
              <a:rPr lang="en-US" altLang="en-US" sz="1600" b="1">
                <a:latin typeface="Courier New" panose="02070309020205020404" pitchFamily="49" charset="0"/>
              </a:rPr>
              <a:t>def store = ''</a:t>
            </a:r>
          </a:p>
          <a:p>
            <a:pPr>
              <a:spcBef>
                <a:spcPct val="0"/>
              </a:spcBef>
              <a:buFontTx/>
              <a:buNone/>
            </a:pPr>
            <a:r>
              <a:rPr lang="en-US" altLang="en-US" sz="1600" b="1">
                <a:latin typeface="Courier New" panose="02070309020205020404" pitchFamily="49" charset="0"/>
              </a:rPr>
              <a:t>list.each { item -&gt; store += item }</a:t>
            </a:r>
          </a:p>
          <a:p>
            <a:pPr>
              <a:spcBef>
                <a:spcPct val="0"/>
              </a:spcBef>
              <a:buFontTx/>
              <a:buNone/>
            </a:pPr>
            <a:r>
              <a:rPr lang="en-US" altLang="en-US" sz="1600" b="1">
                <a:latin typeface="Courier New" panose="02070309020205020404" pitchFamily="49" charset="0"/>
              </a:rPr>
              <a:t>assert store == '123'</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a:extLst>
              <a:ext uri="{FF2B5EF4-FFF2-40B4-BE49-F238E27FC236}">
                <a16:creationId xmlns:a16="http://schemas.microsoft.com/office/drawing/2014/main" id="{DF629CD6-CBA4-4C7A-9ED6-35B87348DC69}"/>
              </a:ext>
            </a:extLst>
          </p:cNvPr>
          <p:cNvSpPr>
            <a:spLocks noGrp="1" noChangeArrowheads="1"/>
          </p:cNvSpPr>
          <p:nvPr>
            <p:ph type="title"/>
          </p:nvPr>
        </p:nvSpPr>
        <p:spPr/>
        <p:txBody>
          <a:bodyPr/>
          <a:lstStyle/>
          <a:p>
            <a:pPr eaLnBrk="1" hangingPunct="1"/>
            <a:r>
              <a:rPr lang="en-US" altLang="en-US"/>
              <a:t>Maps - Specifying</a:t>
            </a:r>
          </a:p>
        </p:txBody>
      </p:sp>
      <p:sp>
        <p:nvSpPr>
          <p:cNvPr id="74757" name="Text Box 4">
            <a:extLst>
              <a:ext uri="{FF2B5EF4-FFF2-40B4-BE49-F238E27FC236}">
                <a16:creationId xmlns:a16="http://schemas.microsoft.com/office/drawing/2014/main" id="{A2C72D09-3090-48A5-8130-9E5CA454D18A}"/>
              </a:ext>
            </a:extLst>
          </p:cNvPr>
          <p:cNvSpPr txBox="1">
            <a:spLocks noChangeArrowheads="1"/>
          </p:cNvSpPr>
          <p:nvPr/>
        </p:nvSpPr>
        <p:spPr bwMode="auto">
          <a:xfrm>
            <a:off x="1219200" y="2070100"/>
            <a:ext cx="6324600" cy="30353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def myMap = [a:1, b:2, c:3]</a:t>
            </a:r>
          </a:p>
          <a:p>
            <a:pPr>
              <a:spcBef>
                <a:spcPct val="0"/>
              </a:spcBef>
              <a:buFontTx/>
              <a:buNone/>
            </a:pPr>
            <a:r>
              <a:rPr lang="en-US" altLang="en-US" sz="1600" b="1">
                <a:latin typeface="Courier New" panose="02070309020205020404" pitchFamily="49" charset="0"/>
              </a:rPr>
              <a:t>assert myMap instanceof HashMap</a:t>
            </a:r>
          </a:p>
          <a:p>
            <a:pPr>
              <a:spcBef>
                <a:spcPct val="0"/>
              </a:spcBef>
              <a:buFontTx/>
              <a:buNone/>
            </a:pPr>
            <a:r>
              <a:rPr lang="en-US" altLang="en-US" sz="1600" b="1">
                <a:latin typeface="Courier New" panose="02070309020205020404" pitchFamily="49" charset="0"/>
              </a:rPr>
              <a:t>assert myMap.size() == 3</a:t>
            </a:r>
          </a:p>
          <a:p>
            <a:pPr>
              <a:spcBef>
                <a:spcPct val="0"/>
              </a:spcBef>
              <a:buFontTx/>
              <a:buNone/>
            </a:pPr>
            <a:r>
              <a:rPr lang="en-US" altLang="en-US" sz="1600" b="1">
                <a:latin typeface="Courier New" panose="02070309020205020404" pitchFamily="49" charset="0"/>
              </a:rPr>
              <a:t>assert myMap['a'] == 1</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def emptyMap = [:]</a:t>
            </a:r>
          </a:p>
          <a:p>
            <a:pPr>
              <a:spcBef>
                <a:spcPct val="0"/>
              </a:spcBef>
              <a:buFontTx/>
              <a:buNone/>
            </a:pPr>
            <a:r>
              <a:rPr lang="en-US" altLang="en-US" sz="1600" b="1">
                <a:latin typeface="Courier New" panose="02070309020205020404" pitchFamily="49" charset="0"/>
              </a:rPr>
              <a:t>assert emptyMap.size() == 0</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latin typeface="Courier New" panose="02070309020205020404" pitchFamily="49" charset="0"/>
              </a:rPr>
              <a:t>def explicitMap = new TreeMap()</a:t>
            </a:r>
          </a:p>
          <a:p>
            <a:pPr>
              <a:spcBef>
                <a:spcPct val="0"/>
              </a:spcBef>
              <a:buFontTx/>
              <a:buNone/>
            </a:pPr>
            <a:r>
              <a:rPr lang="en-US" altLang="en-US" sz="1600" b="1">
                <a:latin typeface="Courier New" panose="02070309020205020404" pitchFamily="49" charset="0"/>
              </a:rPr>
              <a:t>explicitMap.putAll(myMap)</a:t>
            </a:r>
          </a:p>
          <a:p>
            <a:pPr>
              <a:spcBef>
                <a:spcPct val="0"/>
              </a:spcBef>
              <a:buFontTx/>
              <a:buNone/>
            </a:pPr>
            <a:r>
              <a:rPr lang="en-US" altLang="en-US" sz="1600" b="1">
                <a:latin typeface="Courier New" panose="02070309020205020404" pitchFamily="49" charset="0"/>
              </a:rPr>
              <a:t>assert explicitMap['a'] == 1</a:t>
            </a: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4" name="Picture 3">
            <a:extLst>
              <a:ext uri="{FF2B5EF4-FFF2-40B4-BE49-F238E27FC236}">
                <a16:creationId xmlns:a16="http://schemas.microsoft.com/office/drawing/2014/main" id="{EEAB876B-6411-48C6-99BE-A3AF839C06C1}"/>
              </a:ext>
            </a:extLst>
          </p:cNvPr>
          <p:cNvPicPr>
            <a:picLocks noChangeAspect="1"/>
          </p:cNvPicPr>
          <p:nvPr/>
        </p:nvPicPr>
        <p:blipFill rotWithShape="1">
          <a:blip r:embed="rId2"/>
          <a:srcRect l="1159" t="5012" r="1268" b="6617"/>
          <a:stretch/>
        </p:blipFill>
        <p:spPr>
          <a:xfrm>
            <a:off x="-1" y="1713389"/>
            <a:ext cx="9148593" cy="4660777"/>
          </a:xfrm>
          <a:prstGeom prst="rect">
            <a:avLst/>
          </a:prstGeom>
        </p:spPr>
      </p:pic>
      <p:sp>
        <p:nvSpPr>
          <p:cNvPr id="6" name="TextBox 5">
            <a:extLst>
              <a:ext uri="{FF2B5EF4-FFF2-40B4-BE49-F238E27FC236}">
                <a16:creationId xmlns:a16="http://schemas.microsoft.com/office/drawing/2014/main" id="{124A2DE7-EF9B-487A-A36F-2441B44C914F}"/>
              </a:ext>
            </a:extLst>
          </p:cNvPr>
          <p:cNvSpPr txBox="1"/>
          <p:nvPr/>
        </p:nvSpPr>
        <p:spPr>
          <a:xfrm>
            <a:off x="2982897" y="1344057"/>
            <a:ext cx="2364750" cy="369332"/>
          </a:xfrm>
          <a:prstGeom prst="rect">
            <a:avLst/>
          </a:prstGeom>
          <a:noFill/>
        </p:spPr>
        <p:txBody>
          <a:bodyPr wrap="none" rtlCol="0">
            <a:spAutoFit/>
          </a:bodyPr>
          <a:lstStyle/>
          <a:p>
            <a:r>
              <a:rPr lang="en-IN" dirty="0"/>
              <a:t>Go to Documentation</a:t>
            </a:r>
          </a:p>
        </p:txBody>
      </p:sp>
      <p:cxnSp>
        <p:nvCxnSpPr>
          <p:cNvPr id="9" name="Straight Arrow Connector 8">
            <a:extLst>
              <a:ext uri="{FF2B5EF4-FFF2-40B4-BE49-F238E27FC236}">
                <a16:creationId xmlns:a16="http://schemas.microsoft.com/office/drawing/2014/main" id="{1ADF65E8-7C56-488D-8410-4835F5520784}"/>
              </a:ext>
            </a:extLst>
          </p:cNvPr>
          <p:cNvCxnSpPr/>
          <p:nvPr/>
        </p:nvCxnSpPr>
        <p:spPr>
          <a:xfrm flipH="1">
            <a:off x="3471169" y="1615736"/>
            <a:ext cx="967666" cy="2428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5769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2">
            <a:extLst>
              <a:ext uri="{FF2B5EF4-FFF2-40B4-BE49-F238E27FC236}">
                <a16:creationId xmlns:a16="http://schemas.microsoft.com/office/drawing/2014/main" id="{9E726409-860A-451A-96A7-CC837D028693}"/>
              </a:ext>
            </a:extLst>
          </p:cNvPr>
          <p:cNvSpPr>
            <a:spLocks noGrp="1" noChangeArrowheads="1"/>
          </p:cNvSpPr>
          <p:nvPr>
            <p:ph type="title"/>
          </p:nvPr>
        </p:nvSpPr>
        <p:spPr/>
        <p:txBody>
          <a:bodyPr/>
          <a:lstStyle/>
          <a:p>
            <a:pPr eaLnBrk="1" hangingPunct="1"/>
            <a:r>
              <a:rPr lang="en-US" altLang="en-US"/>
              <a:t>Maps - Access</a:t>
            </a:r>
          </a:p>
        </p:txBody>
      </p:sp>
      <p:sp>
        <p:nvSpPr>
          <p:cNvPr id="76805" name="Text Box 3">
            <a:extLst>
              <a:ext uri="{FF2B5EF4-FFF2-40B4-BE49-F238E27FC236}">
                <a16:creationId xmlns:a16="http://schemas.microsoft.com/office/drawing/2014/main" id="{8FC6BFCA-9B01-4243-9934-74879FE3C458}"/>
              </a:ext>
            </a:extLst>
          </p:cNvPr>
          <p:cNvSpPr txBox="1">
            <a:spLocks noChangeArrowheads="1"/>
          </p:cNvSpPr>
          <p:nvPr/>
        </p:nvSpPr>
        <p:spPr bwMode="auto">
          <a:xfrm>
            <a:off x="1206500" y="1727200"/>
            <a:ext cx="6324600" cy="40132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def myMap = [a:1, b:2, c:3]</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retrieve</a:t>
            </a:r>
          </a:p>
          <a:p>
            <a:pPr>
              <a:spcBef>
                <a:spcPct val="0"/>
              </a:spcBef>
              <a:buFontTx/>
              <a:buNone/>
            </a:pPr>
            <a:r>
              <a:rPr lang="en-US" altLang="en-US" sz="1600" b="1">
                <a:latin typeface="Courier New" panose="02070309020205020404" pitchFamily="49" charset="0"/>
              </a:rPr>
              <a:t>assert myMap['a'] == 1</a:t>
            </a:r>
          </a:p>
          <a:p>
            <a:pPr>
              <a:spcBef>
                <a:spcPct val="0"/>
              </a:spcBef>
              <a:buFontTx/>
              <a:buNone/>
            </a:pPr>
            <a:r>
              <a:rPr lang="en-US" altLang="en-US" sz="1600" b="1">
                <a:latin typeface="Courier New" panose="02070309020205020404" pitchFamily="49" charset="0"/>
              </a:rPr>
              <a:t>assert myMap.a == 1</a:t>
            </a:r>
          </a:p>
          <a:p>
            <a:pPr>
              <a:spcBef>
                <a:spcPct val="0"/>
              </a:spcBef>
              <a:buFontTx/>
              <a:buNone/>
            </a:pPr>
            <a:r>
              <a:rPr lang="en-US" altLang="en-US" sz="1600" b="1">
                <a:latin typeface="Courier New" panose="02070309020205020404" pitchFamily="49" charset="0"/>
              </a:rPr>
              <a:t>assert myMap.get('a') == 1</a:t>
            </a:r>
          </a:p>
          <a:p>
            <a:pPr>
              <a:spcBef>
                <a:spcPct val="0"/>
              </a:spcBef>
              <a:buFontTx/>
              <a:buNone/>
            </a:pPr>
            <a:endParaRPr lang="en-US" altLang="en-US" sz="1600" b="1">
              <a:latin typeface="Courier New" panose="02070309020205020404" pitchFamily="49" charset="0"/>
            </a:endParaRPr>
          </a:p>
          <a:p>
            <a:pPr>
              <a:spcBef>
                <a:spcPct val="0"/>
              </a:spcBef>
              <a:buFontTx/>
              <a:buNone/>
            </a:pPr>
            <a:r>
              <a:rPr lang="nb-NO" altLang="en-US" sz="1600" b="1">
                <a:latin typeface="Courier New" panose="02070309020205020404" pitchFamily="49" charset="0"/>
              </a:rPr>
              <a:t>assert myMap.d == null</a:t>
            </a:r>
          </a:p>
          <a:p>
            <a:pPr>
              <a:spcBef>
                <a:spcPct val="0"/>
              </a:spcBef>
              <a:buFontTx/>
              <a:buNone/>
            </a:pPr>
            <a:r>
              <a:rPr lang="nb-NO" altLang="en-US" sz="1600" b="1">
                <a:latin typeface="Courier New" panose="02070309020205020404" pitchFamily="49" charset="0"/>
              </a:rPr>
              <a:t>assert myMap.get('d',0) == 0</a:t>
            </a:r>
          </a:p>
          <a:p>
            <a:pPr>
              <a:spcBef>
                <a:spcPct val="0"/>
              </a:spcBef>
              <a:buFontTx/>
              <a:buNone/>
            </a:pPr>
            <a:r>
              <a:rPr lang="en-US" altLang="en-US" sz="1600" b="1">
                <a:latin typeface="Courier New" panose="02070309020205020404" pitchFamily="49" charset="0"/>
              </a:rPr>
              <a:t>assert myMap.d == 1 // now it's there</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assign</a:t>
            </a:r>
          </a:p>
          <a:p>
            <a:pPr>
              <a:spcBef>
                <a:spcPct val="0"/>
              </a:spcBef>
              <a:buFontTx/>
              <a:buNone/>
            </a:pPr>
            <a:r>
              <a:rPr lang="en-US" altLang="en-US" sz="1600" b="1">
                <a:latin typeface="Courier New" panose="02070309020205020404" pitchFamily="49" charset="0"/>
              </a:rPr>
              <a:t>myMap['d'] = 1</a:t>
            </a:r>
          </a:p>
          <a:p>
            <a:pPr>
              <a:spcBef>
                <a:spcPct val="0"/>
              </a:spcBef>
              <a:buFontTx/>
              <a:buNone/>
            </a:pPr>
            <a:r>
              <a:rPr lang="en-US" altLang="en-US" sz="1600" b="1">
                <a:latin typeface="Courier New" panose="02070309020205020404" pitchFamily="49" charset="0"/>
              </a:rPr>
              <a:t>assert myMap.d == 1</a:t>
            </a:r>
          </a:p>
          <a:p>
            <a:pPr>
              <a:spcBef>
                <a:spcPct val="0"/>
              </a:spcBef>
              <a:buFontTx/>
              <a:buNone/>
            </a:pPr>
            <a:r>
              <a:rPr lang="en-US" altLang="en-US" sz="1600" b="1">
                <a:latin typeface="Courier New" panose="02070309020205020404" pitchFamily="49" charset="0"/>
              </a:rPr>
              <a:t>myMap.d = 2</a:t>
            </a:r>
          </a:p>
          <a:p>
            <a:pPr>
              <a:spcBef>
                <a:spcPct val="0"/>
              </a:spcBef>
              <a:buFontTx/>
              <a:buNone/>
            </a:pPr>
            <a:r>
              <a:rPr lang="en-US" altLang="en-US" sz="1600" b="1">
                <a:latin typeface="Courier New" panose="02070309020205020404" pitchFamily="49" charset="0"/>
              </a:rPr>
              <a:t>assert myMap.d == 2</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a:extLst>
              <a:ext uri="{FF2B5EF4-FFF2-40B4-BE49-F238E27FC236}">
                <a16:creationId xmlns:a16="http://schemas.microsoft.com/office/drawing/2014/main" id="{77148B00-32D1-46D7-A63F-74D49890E272}"/>
              </a:ext>
            </a:extLst>
          </p:cNvPr>
          <p:cNvSpPr>
            <a:spLocks noGrp="1" noChangeArrowheads="1"/>
          </p:cNvSpPr>
          <p:nvPr>
            <p:ph type="title"/>
          </p:nvPr>
        </p:nvSpPr>
        <p:spPr/>
        <p:txBody>
          <a:bodyPr/>
          <a:lstStyle/>
          <a:p>
            <a:pPr eaLnBrk="1" hangingPunct="1"/>
            <a:r>
              <a:rPr lang="en-US" altLang="en-US"/>
              <a:t>Maps - Iteration</a:t>
            </a:r>
          </a:p>
        </p:txBody>
      </p:sp>
      <p:sp>
        <p:nvSpPr>
          <p:cNvPr id="78853" name="Text Box 4">
            <a:extLst>
              <a:ext uri="{FF2B5EF4-FFF2-40B4-BE49-F238E27FC236}">
                <a16:creationId xmlns:a16="http://schemas.microsoft.com/office/drawing/2014/main" id="{0734F5A5-BDDB-43C4-BB84-544AADF2E27A}"/>
              </a:ext>
            </a:extLst>
          </p:cNvPr>
          <p:cNvSpPr txBox="1">
            <a:spLocks noChangeArrowheads="1"/>
          </p:cNvSpPr>
          <p:nvPr/>
        </p:nvSpPr>
        <p:spPr bwMode="auto">
          <a:xfrm>
            <a:off x="1346200" y="1790700"/>
            <a:ext cx="6324600" cy="37687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def myMap = [a:1, b:2, c:3]</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Dump contents by each entry</a:t>
            </a:r>
          </a:p>
          <a:p>
            <a:pPr>
              <a:spcBef>
                <a:spcPct val="0"/>
              </a:spcBef>
              <a:buFontTx/>
              <a:buNone/>
            </a:pPr>
            <a:r>
              <a:rPr lang="en-US" altLang="en-US" sz="1600" b="1">
                <a:latin typeface="Courier New" panose="02070309020205020404" pitchFamily="49" charset="0"/>
              </a:rPr>
              <a:t>myMap.each {entry -&gt;</a:t>
            </a:r>
          </a:p>
          <a:p>
            <a:pPr>
              <a:spcBef>
                <a:spcPct val="0"/>
              </a:spcBef>
              <a:buFontTx/>
              <a:buNone/>
            </a:pPr>
            <a:r>
              <a:rPr lang="en-US" altLang="en-US" sz="1600" b="1">
                <a:latin typeface="Courier New" panose="02070309020205020404" pitchFamily="49" charset="0"/>
              </a:rPr>
              <a:t>    println "$entry.key = $entry.value"</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Dump contents by each key/value</a:t>
            </a:r>
          </a:p>
          <a:p>
            <a:pPr>
              <a:spcBef>
                <a:spcPct val="0"/>
              </a:spcBef>
              <a:buFontTx/>
              <a:buNone/>
            </a:pPr>
            <a:r>
              <a:rPr lang="en-US" altLang="en-US" sz="1600" b="1">
                <a:latin typeface="Courier New" panose="02070309020205020404" pitchFamily="49" charset="0"/>
              </a:rPr>
              <a:t>myMap.each {key, value -&gt;</a:t>
            </a:r>
          </a:p>
          <a:p>
            <a:pPr>
              <a:spcBef>
                <a:spcPct val="0"/>
              </a:spcBef>
              <a:buFontTx/>
              <a:buNone/>
            </a:pPr>
            <a:r>
              <a:rPr lang="en-US" altLang="en-US" sz="1600" b="1">
                <a:latin typeface="Courier New" panose="02070309020205020404" pitchFamily="49" charset="0"/>
              </a:rPr>
              <a:t>    println "$key = $value"</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Dump contents by for</a:t>
            </a:r>
          </a:p>
          <a:p>
            <a:pPr>
              <a:spcBef>
                <a:spcPct val="0"/>
              </a:spcBef>
              <a:buFontTx/>
              <a:buNone/>
            </a:pPr>
            <a:r>
              <a:rPr lang="en-US" altLang="en-US" sz="1600" b="1">
                <a:latin typeface="Courier New" panose="02070309020205020404" pitchFamily="49" charset="0"/>
              </a:rPr>
              <a:t>for (key in myMap.keySet()) </a:t>
            </a:r>
          </a:p>
          <a:p>
            <a:pPr>
              <a:spcBef>
                <a:spcPct val="0"/>
              </a:spcBef>
              <a:buFontTx/>
              <a:buNone/>
            </a:pPr>
            <a:r>
              <a:rPr lang="en-US" altLang="en-US" sz="1600" b="1">
                <a:latin typeface="Courier New" panose="02070309020205020404" pitchFamily="49" charset="0"/>
              </a:rPr>
              <a:t>    println "$key = " + myMap[key]</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3">
            <a:extLst>
              <a:ext uri="{FF2B5EF4-FFF2-40B4-BE49-F238E27FC236}">
                <a16:creationId xmlns:a16="http://schemas.microsoft.com/office/drawing/2014/main" id="{F71BFA65-42AE-476E-806E-42BA4CB47DB2}"/>
              </a:ext>
            </a:extLst>
          </p:cNvPr>
          <p:cNvSpPr>
            <a:spLocks noGrp="1" noChangeArrowheads="1"/>
          </p:cNvSpPr>
          <p:nvPr>
            <p:ph sz="quarter" idx="12"/>
          </p:nvPr>
        </p:nvSpPr>
        <p:spPr/>
        <p:txBody>
          <a:bodyPr>
            <a:normAutofit/>
          </a:bodyPr>
          <a:lstStyle/>
          <a:p>
            <a:pPr eaLnBrk="1" hangingPunct="1">
              <a:lnSpc>
                <a:spcPct val="80000"/>
              </a:lnSpc>
            </a:pPr>
            <a:r>
              <a:rPr lang="en-US" altLang="en-US" dirty="0"/>
              <a:t>A closure in Groovy is an open, anonymous, block of code that can take arguments, return a value and be assigned to a variable. </a:t>
            </a:r>
          </a:p>
          <a:p>
            <a:pPr eaLnBrk="1" hangingPunct="1">
              <a:lnSpc>
                <a:spcPct val="80000"/>
              </a:lnSpc>
            </a:pPr>
            <a:r>
              <a:rPr lang="en-US" altLang="en-US" dirty="0"/>
              <a:t>Closure may reference variables declared in its surrounding scope. </a:t>
            </a:r>
          </a:p>
          <a:p>
            <a:pPr eaLnBrk="1" hangingPunct="1">
              <a:lnSpc>
                <a:spcPct val="80000"/>
              </a:lnSpc>
            </a:pPr>
            <a:r>
              <a:rPr lang="en-US" altLang="en-US" dirty="0"/>
              <a:t>In opposition to the formal definition of a closure, Closure in the Groovy language can also contain free variables which are defined outside of its surrounding scope. </a:t>
            </a:r>
          </a:p>
          <a:p>
            <a:pPr eaLnBrk="1" hangingPunct="1">
              <a:lnSpc>
                <a:spcPct val="80000"/>
              </a:lnSpc>
            </a:pPr>
            <a:r>
              <a:rPr lang="en-US" altLang="en-US" dirty="0"/>
              <a:t>https://groovy-lang.org/closures.html</a:t>
            </a:r>
          </a:p>
        </p:txBody>
      </p:sp>
      <p:sp>
        <p:nvSpPr>
          <p:cNvPr id="80900" name="Rectangle 2">
            <a:extLst>
              <a:ext uri="{FF2B5EF4-FFF2-40B4-BE49-F238E27FC236}">
                <a16:creationId xmlns:a16="http://schemas.microsoft.com/office/drawing/2014/main" id="{6556A4A7-FBEC-4128-9964-580AC8148178}"/>
              </a:ext>
            </a:extLst>
          </p:cNvPr>
          <p:cNvSpPr>
            <a:spLocks noGrp="1" noChangeArrowheads="1"/>
          </p:cNvSpPr>
          <p:nvPr>
            <p:ph type="title"/>
          </p:nvPr>
        </p:nvSpPr>
        <p:spPr/>
        <p:txBody>
          <a:bodyPr/>
          <a:lstStyle/>
          <a:p>
            <a:pPr eaLnBrk="1" hangingPunct="1"/>
            <a:r>
              <a:rPr lang="en-US" altLang="en-US"/>
              <a:t>Closures</a:t>
            </a:r>
          </a:p>
        </p:txBody>
      </p:sp>
    </p:spTree>
    <p:extLst>
      <p:ext uri="{BB962C8B-B14F-4D97-AF65-F5344CB8AC3E}">
        <p14:creationId xmlns:p14="http://schemas.microsoft.com/office/powerpoint/2010/main" val="2319874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3">
            <a:extLst>
              <a:ext uri="{FF2B5EF4-FFF2-40B4-BE49-F238E27FC236}">
                <a16:creationId xmlns:a16="http://schemas.microsoft.com/office/drawing/2014/main" id="{F71BFA65-42AE-476E-806E-42BA4CB47DB2}"/>
              </a:ext>
            </a:extLst>
          </p:cNvPr>
          <p:cNvSpPr>
            <a:spLocks noGrp="1" noChangeArrowheads="1"/>
          </p:cNvSpPr>
          <p:nvPr>
            <p:ph sz="quarter" idx="12"/>
          </p:nvPr>
        </p:nvSpPr>
        <p:spPr/>
        <p:txBody>
          <a:bodyPr>
            <a:normAutofit/>
          </a:bodyPr>
          <a:lstStyle/>
          <a:p>
            <a:pPr eaLnBrk="1" hangingPunct="1">
              <a:lnSpc>
                <a:spcPct val="80000"/>
              </a:lnSpc>
            </a:pPr>
            <a:r>
              <a:rPr lang="en-US" altLang="en-US" dirty="0"/>
              <a:t>A closure definition follows this syntax:</a:t>
            </a:r>
          </a:p>
          <a:p>
            <a:pPr eaLnBrk="1" hangingPunct="1">
              <a:lnSpc>
                <a:spcPct val="80000"/>
              </a:lnSpc>
            </a:pPr>
            <a:endParaRPr lang="en-US" altLang="en-US" dirty="0"/>
          </a:p>
          <a:p>
            <a:pPr eaLnBrk="1" hangingPunct="1">
              <a:lnSpc>
                <a:spcPct val="80000"/>
              </a:lnSpc>
            </a:pPr>
            <a:r>
              <a:rPr lang="en-US" altLang="en-US" dirty="0"/>
              <a:t>{ [</a:t>
            </a:r>
            <a:r>
              <a:rPr lang="en-US" altLang="en-US" dirty="0" err="1"/>
              <a:t>closureParameters</a:t>
            </a:r>
            <a:r>
              <a:rPr lang="en-US" altLang="en-US" dirty="0"/>
              <a:t> -&gt; ] statements }</a:t>
            </a:r>
          </a:p>
          <a:p>
            <a:pPr eaLnBrk="1" hangingPunct="1">
              <a:lnSpc>
                <a:spcPct val="80000"/>
              </a:lnSpc>
            </a:pPr>
            <a:endParaRPr lang="en-US" altLang="en-US" dirty="0"/>
          </a:p>
          <a:p>
            <a:pPr eaLnBrk="1" hangingPunct="1">
              <a:lnSpc>
                <a:spcPct val="80000"/>
              </a:lnSpc>
            </a:pPr>
            <a:r>
              <a:rPr lang="en-US" altLang="en-US" dirty="0"/>
              <a:t>Where [</a:t>
            </a:r>
            <a:r>
              <a:rPr lang="en-US" altLang="en-US" dirty="0" err="1"/>
              <a:t>closureParameters</a:t>
            </a:r>
            <a:r>
              <a:rPr lang="en-US" altLang="en-US" dirty="0"/>
              <a:t>-&gt;] is an optional comma-delimited list of parameters, and statements are 0 or more Groovy statements. </a:t>
            </a:r>
          </a:p>
          <a:p>
            <a:pPr eaLnBrk="1" hangingPunct="1">
              <a:lnSpc>
                <a:spcPct val="80000"/>
              </a:lnSpc>
            </a:pPr>
            <a:endParaRPr lang="en-US" altLang="en-US" dirty="0"/>
          </a:p>
          <a:p>
            <a:pPr eaLnBrk="1" hangingPunct="1">
              <a:lnSpc>
                <a:spcPct val="80000"/>
              </a:lnSpc>
            </a:pPr>
            <a:r>
              <a:rPr lang="en-US" altLang="en-US" dirty="0"/>
              <a:t>The parameters look similar to a method parameter list, and these parameters may be typed or untyped.</a:t>
            </a:r>
          </a:p>
        </p:txBody>
      </p:sp>
      <p:sp>
        <p:nvSpPr>
          <p:cNvPr id="80900" name="Rectangle 2">
            <a:extLst>
              <a:ext uri="{FF2B5EF4-FFF2-40B4-BE49-F238E27FC236}">
                <a16:creationId xmlns:a16="http://schemas.microsoft.com/office/drawing/2014/main" id="{6556A4A7-FBEC-4128-9964-580AC8148178}"/>
              </a:ext>
            </a:extLst>
          </p:cNvPr>
          <p:cNvSpPr>
            <a:spLocks noGrp="1" noChangeArrowheads="1"/>
          </p:cNvSpPr>
          <p:nvPr>
            <p:ph type="title"/>
          </p:nvPr>
        </p:nvSpPr>
        <p:spPr/>
        <p:txBody>
          <a:bodyPr/>
          <a:lstStyle/>
          <a:p>
            <a:pPr eaLnBrk="1" hangingPunct="1"/>
            <a:r>
              <a:rPr lang="en-US" altLang="en-US"/>
              <a:t>Closures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2">
            <a:extLst>
              <a:ext uri="{FF2B5EF4-FFF2-40B4-BE49-F238E27FC236}">
                <a16:creationId xmlns:a16="http://schemas.microsoft.com/office/drawing/2014/main" id="{6556A4A7-FBEC-4128-9964-580AC8148178}"/>
              </a:ext>
            </a:extLst>
          </p:cNvPr>
          <p:cNvSpPr>
            <a:spLocks noGrp="1" noChangeArrowheads="1"/>
          </p:cNvSpPr>
          <p:nvPr>
            <p:ph type="title"/>
          </p:nvPr>
        </p:nvSpPr>
        <p:spPr/>
        <p:txBody>
          <a:bodyPr/>
          <a:lstStyle/>
          <a:p>
            <a:pPr eaLnBrk="1" hangingPunct="1"/>
            <a:r>
              <a:rPr lang="en-US" altLang="en-US"/>
              <a:t>Closures</a:t>
            </a:r>
          </a:p>
        </p:txBody>
      </p:sp>
      <p:pic>
        <p:nvPicPr>
          <p:cNvPr id="5" name="Picture 4">
            <a:extLst>
              <a:ext uri="{FF2B5EF4-FFF2-40B4-BE49-F238E27FC236}">
                <a16:creationId xmlns:a16="http://schemas.microsoft.com/office/drawing/2014/main" id="{70EA8A0E-9566-4728-BBC5-172AE054B908}"/>
              </a:ext>
            </a:extLst>
          </p:cNvPr>
          <p:cNvPicPr>
            <a:picLocks noChangeAspect="1"/>
          </p:cNvPicPr>
          <p:nvPr/>
        </p:nvPicPr>
        <p:blipFill rotWithShape="1">
          <a:blip r:embed="rId3"/>
          <a:srcRect l="30102" t="29247" r="25306" b="12177"/>
          <a:stretch/>
        </p:blipFill>
        <p:spPr>
          <a:xfrm>
            <a:off x="461035" y="1250303"/>
            <a:ext cx="7815218" cy="5129479"/>
          </a:xfrm>
          <a:prstGeom prst="rect">
            <a:avLst/>
          </a:prstGeom>
        </p:spPr>
      </p:pic>
    </p:spTree>
    <p:extLst>
      <p:ext uri="{BB962C8B-B14F-4D97-AF65-F5344CB8AC3E}">
        <p14:creationId xmlns:p14="http://schemas.microsoft.com/office/powerpoint/2010/main" val="35033755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2">
            <a:extLst>
              <a:ext uri="{FF2B5EF4-FFF2-40B4-BE49-F238E27FC236}">
                <a16:creationId xmlns:a16="http://schemas.microsoft.com/office/drawing/2014/main" id="{6556A4A7-FBEC-4128-9964-580AC8148178}"/>
              </a:ext>
            </a:extLst>
          </p:cNvPr>
          <p:cNvSpPr>
            <a:spLocks noGrp="1" noChangeArrowheads="1"/>
          </p:cNvSpPr>
          <p:nvPr>
            <p:ph type="title"/>
          </p:nvPr>
        </p:nvSpPr>
        <p:spPr/>
        <p:txBody>
          <a:bodyPr/>
          <a:lstStyle/>
          <a:p>
            <a:pPr eaLnBrk="1" hangingPunct="1"/>
            <a:r>
              <a:rPr lang="en-US" altLang="en-US"/>
              <a:t>Closures</a:t>
            </a:r>
          </a:p>
        </p:txBody>
      </p:sp>
      <p:pic>
        <p:nvPicPr>
          <p:cNvPr id="3" name="Picture 2">
            <a:extLst>
              <a:ext uri="{FF2B5EF4-FFF2-40B4-BE49-F238E27FC236}">
                <a16:creationId xmlns:a16="http://schemas.microsoft.com/office/drawing/2014/main" id="{8F30E991-D19E-474C-B3A6-FD07A32D3599}"/>
              </a:ext>
            </a:extLst>
          </p:cNvPr>
          <p:cNvPicPr>
            <a:picLocks noChangeAspect="1"/>
          </p:cNvPicPr>
          <p:nvPr/>
        </p:nvPicPr>
        <p:blipFill rotWithShape="1">
          <a:blip r:embed="rId3"/>
          <a:srcRect l="28673" t="23968" r="17347" b="39388"/>
          <a:stretch/>
        </p:blipFill>
        <p:spPr>
          <a:xfrm>
            <a:off x="391885" y="1707500"/>
            <a:ext cx="8454551" cy="3228394"/>
          </a:xfrm>
          <a:prstGeom prst="rect">
            <a:avLst/>
          </a:prstGeom>
        </p:spPr>
      </p:pic>
    </p:spTree>
    <p:extLst>
      <p:ext uri="{BB962C8B-B14F-4D97-AF65-F5344CB8AC3E}">
        <p14:creationId xmlns:p14="http://schemas.microsoft.com/office/powerpoint/2010/main" val="7056165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3">
            <a:extLst>
              <a:ext uri="{FF2B5EF4-FFF2-40B4-BE49-F238E27FC236}">
                <a16:creationId xmlns:a16="http://schemas.microsoft.com/office/drawing/2014/main" id="{F71BFA65-42AE-476E-806E-42BA4CB47DB2}"/>
              </a:ext>
            </a:extLst>
          </p:cNvPr>
          <p:cNvSpPr>
            <a:spLocks noGrp="1" noChangeArrowheads="1"/>
          </p:cNvSpPr>
          <p:nvPr>
            <p:ph sz="quarter" idx="12"/>
          </p:nvPr>
        </p:nvSpPr>
        <p:spPr/>
        <p:txBody>
          <a:bodyPr>
            <a:normAutofit fontScale="92500" lnSpcReduction="10000"/>
          </a:bodyPr>
          <a:lstStyle/>
          <a:p>
            <a:pPr eaLnBrk="1" hangingPunct="1">
              <a:lnSpc>
                <a:spcPct val="80000"/>
              </a:lnSpc>
            </a:pPr>
            <a:r>
              <a:rPr lang="en-US" altLang="en-US"/>
              <a:t>A powerful and integral feature of Groovy. You won’t be able to avoid them.</a:t>
            </a:r>
          </a:p>
          <a:p>
            <a:pPr eaLnBrk="1" hangingPunct="1">
              <a:lnSpc>
                <a:spcPct val="80000"/>
              </a:lnSpc>
            </a:pPr>
            <a:r>
              <a:rPr lang="en-US" altLang="en-US"/>
              <a:t>Essentially a block of code wrapped in an object.</a:t>
            </a:r>
          </a:p>
          <a:p>
            <a:pPr eaLnBrk="1" hangingPunct="1">
              <a:lnSpc>
                <a:spcPct val="80000"/>
              </a:lnSpc>
            </a:pPr>
            <a:r>
              <a:rPr lang="en-US" altLang="en-US"/>
              <a:t>Similar to anonymous inner classes in Java but less verbose and more flexible.</a:t>
            </a:r>
          </a:p>
          <a:p>
            <a:pPr eaLnBrk="1" hangingPunct="1">
              <a:lnSpc>
                <a:spcPct val="80000"/>
              </a:lnSpc>
            </a:pPr>
            <a:r>
              <a:rPr lang="en-US" altLang="en-US"/>
              <a:t>Aka C# Delegate, Lisp Lambda, C function pointers.</a:t>
            </a:r>
          </a:p>
          <a:p>
            <a:pPr eaLnBrk="1" hangingPunct="1">
              <a:lnSpc>
                <a:spcPct val="80000"/>
              </a:lnSpc>
            </a:pPr>
            <a:r>
              <a:rPr lang="en-US" altLang="en-US"/>
              <a:t>Useful for iteration, using resources safely.</a:t>
            </a:r>
          </a:p>
          <a:p>
            <a:pPr eaLnBrk="1" hangingPunct="1">
              <a:lnSpc>
                <a:spcPct val="80000"/>
              </a:lnSpc>
            </a:pPr>
            <a:r>
              <a:rPr lang="en-US" altLang="en-US"/>
              <a:t>Avoids interface proliferation (Runnables, Observers, Listeners, Visitors, Comparators, Strategies, Commands, Controllers)</a:t>
            </a:r>
          </a:p>
          <a:p>
            <a:pPr eaLnBrk="1" hangingPunct="1">
              <a:lnSpc>
                <a:spcPct val="80000"/>
              </a:lnSpc>
            </a:pPr>
            <a:r>
              <a:rPr lang="en-US" altLang="en-US"/>
              <a:t>Have access to local variables without having to make them final as Java anonymous inner classes require.</a:t>
            </a:r>
          </a:p>
          <a:p>
            <a:pPr eaLnBrk="1" hangingPunct="1">
              <a:lnSpc>
                <a:spcPct val="80000"/>
              </a:lnSpc>
            </a:pPr>
            <a:r>
              <a:rPr lang="en-US" altLang="en-US"/>
              <a:t>Proposal from Gosling and others to add Closures to Java 7.</a:t>
            </a:r>
          </a:p>
        </p:txBody>
      </p:sp>
      <p:sp>
        <p:nvSpPr>
          <p:cNvPr id="80900" name="Rectangle 2">
            <a:extLst>
              <a:ext uri="{FF2B5EF4-FFF2-40B4-BE49-F238E27FC236}">
                <a16:creationId xmlns:a16="http://schemas.microsoft.com/office/drawing/2014/main" id="{6556A4A7-FBEC-4128-9964-580AC8148178}"/>
              </a:ext>
            </a:extLst>
          </p:cNvPr>
          <p:cNvSpPr>
            <a:spLocks noGrp="1" noChangeArrowheads="1"/>
          </p:cNvSpPr>
          <p:nvPr>
            <p:ph type="title"/>
          </p:nvPr>
        </p:nvSpPr>
        <p:spPr/>
        <p:txBody>
          <a:bodyPr/>
          <a:lstStyle/>
          <a:p>
            <a:pPr eaLnBrk="1" hangingPunct="1"/>
            <a:r>
              <a:rPr lang="en-US" altLang="en-US"/>
              <a:t>Closures</a:t>
            </a:r>
          </a:p>
        </p:txBody>
      </p:sp>
    </p:spTree>
    <p:extLst>
      <p:ext uri="{BB962C8B-B14F-4D97-AF65-F5344CB8AC3E}">
        <p14:creationId xmlns:p14="http://schemas.microsoft.com/office/powerpoint/2010/main" val="4669832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2">
            <a:extLst>
              <a:ext uri="{FF2B5EF4-FFF2-40B4-BE49-F238E27FC236}">
                <a16:creationId xmlns:a16="http://schemas.microsoft.com/office/drawing/2014/main" id="{15B26146-F8B5-47C2-A5C2-5AEE1379F672}"/>
              </a:ext>
            </a:extLst>
          </p:cNvPr>
          <p:cNvSpPr>
            <a:spLocks noGrp="1" noChangeArrowheads="1"/>
          </p:cNvSpPr>
          <p:nvPr>
            <p:ph type="title"/>
          </p:nvPr>
        </p:nvSpPr>
        <p:spPr/>
        <p:txBody>
          <a:bodyPr/>
          <a:lstStyle/>
          <a:p>
            <a:pPr eaLnBrk="1" hangingPunct="1"/>
            <a:r>
              <a:rPr lang="en-US" altLang="en-US"/>
              <a:t>Closures - Specifying</a:t>
            </a:r>
          </a:p>
        </p:txBody>
      </p:sp>
      <p:sp>
        <p:nvSpPr>
          <p:cNvPr id="82949" name="Text Box 4">
            <a:extLst>
              <a:ext uri="{FF2B5EF4-FFF2-40B4-BE49-F238E27FC236}">
                <a16:creationId xmlns:a16="http://schemas.microsoft.com/office/drawing/2014/main" id="{8921D51E-DFA8-444B-BDA7-2C5F876A2721}"/>
              </a:ext>
            </a:extLst>
          </p:cNvPr>
          <p:cNvSpPr txBox="1">
            <a:spLocks noChangeArrowheads="1"/>
          </p:cNvSpPr>
          <p:nvPr/>
        </p:nvSpPr>
        <p:spPr bwMode="auto">
          <a:xfrm>
            <a:off x="673100" y="1638300"/>
            <a:ext cx="7696200" cy="352425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dirty="0">
                <a:latin typeface="Courier New" panose="02070309020205020404" pitchFamily="49" charset="0"/>
              </a:rPr>
              <a:t>def list = [1,2,3]</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Closure to print contents of a list</a:t>
            </a:r>
          </a:p>
          <a:p>
            <a:pPr>
              <a:spcBef>
                <a:spcPct val="0"/>
              </a:spcBef>
              <a:buFontTx/>
              <a:buNone/>
            </a:pPr>
            <a:r>
              <a:rPr lang="en-US" altLang="en-US" sz="1600" b="1" dirty="0">
                <a:latin typeface="Courier New" panose="02070309020205020404" pitchFamily="49" charset="0"/>
              </a:rPr>
              <a:t>def closure = { x -&gt; </a:t>
            </a:r>
            <a:r>
              <a:rPr lang="en-US" altLang="en-US" sz="1600" b="1" dirty="0" err="1">
                <a:latin typeface="Courier New" panose="02070309020205020404" pitchFamily="49" charset="0"/>
              </a:rPr>
              <a:t>println</a:t>
            </a:r>
            <a:r>
              <a:rPr lang="en-US" altLang="en-US" sz="1600" b="1" dirty="0">
                <a:latin typeface="Courier New" panose="02070309020205020404" pitchFamily="49" charset="0"/>
              </a:rPr>
              <a:t> x }</a:t>
            </a:r>
          </a:p>
          <a:p>
            <a:pPr>
              <a:spcBef>
                <a:spcPct val="0"/>
              </a:spcBef>
              <a:buFontTx/>
              <a:buNone/>
            </a:pPr>
            <a:r>
              <a:rPr lang="en-US" altLang="en-US" sz="1600" b="1" dirty="0" err="1">
                <a:latin typeface="Courier New" panose="02070309020205020404" pitchFamily="49" charset="0"/>
              </a:rPr>
              <a:t>list.each</a:t>
            </a:r>
            <a:r>
              <a:rPr lang="en-US" altLang="en-US" sz="1600" b="1" dirty="0">
                <a:latin typeface="Courier New" panose="02070309020205020404" pitchFamily="49" charset="0"/>
              </a:rPr>
              <a:t>(closure)</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Simplify 1 - Create closure within each</a:t>
            </a:r>
          </a:p>
          <a:p>
            <a:pPr>
              <a:spcBef>
                <a:spcPct val="0"/>
              </a:spcBef>
              <a:buFontTx/>
              <a:buNone/>
            </a:pPr>
            <a:r>
              <a:rPr lang="en-US" altLang="en-US" sz="1600" b="1" dirty="0" err="1">
                <a:latin typeface="Courier New" panose="02070309020205020404" pitchFamily="49" charset="0"/>
              </a:rPr>
              <a:t>list.each</a:t>
            </a:r>
            <a:r>
              <a:rPr lang="en-US" altLang="en-US" sz="1600" b="1" dirty="0">
                <a:latin typeface="Courier New" panose="02070309020205020404" pitchFamily="49" charset="0"/>
              </a:rPr>
              <a:t>({ x -&gt; </a:t>
            </a:r>
            <a:r>
              <a:rPr lang="en-US" altLang="en-US" sz="1600" b="1" dirty="0" err="1">
                <a:latin typeface="Courier New" panose="02070309020205020404" pitchFamily="49" charset="0"/>
              </a:rPr>
              <a:t>println</a:t>
            </a:r>
            <a:r>
              <a:rPr lang="en-US" altLang="en-US" sz="1600" b="1" dirty="0">
                <a:latin typeface="Courier New" panose="02070309020205020404" pitchFamily="49" charset="0"/>
              </a:rPr>
              <a:t> x })</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Simplify 2 - () not required if closure last param</a:t>
            </a:r>
          </a:p>
          <a:p>
            <a:pPr>
              <a:spcBef>
                <a:spcPct val="0"/>
              </a:spcBef>
              <a:buFontTx/>
              <a:buNone/>
            </a:pPr>
            <a:r>
              <a:rPr lang="en-US" altLang="en-US" sz="1600" b="1" dirty="0" err="1">
                <a:latin typeface="Courier New" panose="02070309020205020404" pitchFamily="49" charset="0"/>
              </a:rPr>
              <a:t>list.each</a:t>
            </a:r>
            <a:r>
              <a:rPr lang="en-US" altLang="en-US" sz="1600" b="1" dirty="0">
                <a:latin typeface="Courier New" panose="02070309020205020404" pitchFamily="49" charset="0"/>
              </a:rPr>
              <a:t> { x -&gt; </a:t>
            </a:r>
            <a:r>
              <a:rPr lang="en-US" altLang="en-US" sz="1600" b="1" dirty="0" err="1">
                <a:latin typeface="Courier New" panose="02070309020205020404" pitchFamily="49" charset="0"/>
              </a:rPr>
              <a:t>println</a:t>
            </a:r>
            <a:r>
              <a:rPr lang="en-US" altLang="en-US" sz="1600" b="1" dirty="0">
                <a:latin typeface="Courier New" panose="02070309020205020404" pitchFamily="49" charset="0"/>
              </a:rPr>
              <a:t> x }</a:t>
            </a:r>
          </a:p>
          <a:p>
            <a:pPr>
              <a:spcBef>
                <a:spcPct val="0"/>
              </a:spcBef>
              <a:buFontTx/>
              <a:buNone/>
            </a:pPr>
            <a:endParaRPr lang="en-US" altLang="en-US" sz="1600" b="1" dirty="0">
              <a:latin typeface="Courier New" panose="02070309020205020404" pitchFamily="49" charset="0"/>
            </a:endParaRPr>
          </a:p>
          <a:p>
            <a:pPr>
              <a:spcBef>
                <a:spcPct val="0"/>
              </a:spcBef>
              <a:buFontTx/>
              <a:buNone/>
            </a:pPr>
            <a:r>
              <a:rPr lang="en-US" altLang="en-US" sz="1600" b="1" dirty="0">
                <a:solidFill>
                  <a:srgbClr val="009200"/>
                </a:solidFill>
                <a:latin typeface="Courier New" panose="02070309020205020404" pitchFamily="49" charset="0"/>
              </a:rPr>
              <a:t>// Simplify 3 - 'it' is default parameter name if one param</a:t>
            </a:r>
          </a:p>
          <a:p>
            <a:pPr>
              <a:spcBef>
                <a:spcPct val="0"/>
              </a:spcBef>
              <a:buFontTx/>
              <a:buNone/>
            </a:pPr>
            <a:r>
              <a:rPr lang="en-US" altLang="en-US" sz="1600" b="1" dirty="0" err="1">
                <a:latin typeface="Courier New" panose="02070309020205020404" pitchFamily="49" charset="0"/>
              </a:rPr>
              <a:t>list.each</a:t>
            </a:r>
            <a:r>
              <a:rPr lang="en-US" altLang="en-US" sz="1600" b="1" dirty="0">
                <a:latin typeface="Courier New" panose="02070309020205020404" pitchFamily="49" charset="0"/>
              </a:rPr>
              <a:t> { </a:t>
            </a:r>
            <a:r>
              <a:rPr lang="en-US" altLang="en-US" sz="1600" b="1" dirty="0" err="1">
                <a:latin typeface="Courier New" panose="02070309020205020404" pitchFamily="49" charset="0"/>
              </a:rPr>
              <a:t>println</a:t>
            </a:r>
            <a:r>
              <a:rPr lang="en-US" altLang="en-US" sz="1600" b="1" dirty="0">
                <a:latin typeface="Courier New" panose="02070309020205020404" pitchFamily="49" charset="0"/>
              </a:rPr>
              <a:t> it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a:extLst>
              <a:ext uri="{FF2B5EF4-FFF2-40B4-BE49-F238E27FC236}">
                <a16:creationId xmlns:a16="http://schemas.microsoft.com/office/drawing/2014/main" id="{37AF648C-EEC5-453A-BC4D-CA89FC671DA6}"/>
              </a:ext>
            </a:extLst>
          </p:cNvPr>
          <p:cNvSpPr>
            <a:spLocks noGrp="1" noChangeArrowheads="1"/>
          </p:cNvSpPr>
          <p:nvPr>
            <p:ph type="title"/>
          </p:nvPr>
        </p:nvSpPr>
        <p:spPr/>
        <p:txBody>
          <a:bodyPr/>
          <a:lstStyle/>
          <a:p>
            <a:pPr eaLnBrk="1" hangingPunct="1"/>
            <a:r>
              <a:rPr lang="en-US" altLang="en-US"/>
              <a:t>Closures - Calling</a:t>
            </a:r>
          </a:p>
        </p:txBody>
      </p:sp>
      <p:sp>
        <p:nvSpPr>
          <p:cNvPr id="84997" name="Text Box 4">
            <a:extLst>
              <a:ext uri="{FF2B5EF4-FFF2-40B4-BE49-F238E27FC236}">
                <a16:creationId xmlns:a16="http://schemas.microsoft.com/office/drawing/2014/main" id="{89E900BC-41B4-4F91-9F54-BA4D8173B25C}"/>
              </a:ext>
            </a:extLst>
          </p:cNvPr>
          <p:cNvSpPr txBox="1">
            <a:spLocks noChangeArrowheads="1"/>
          </p:cNvSpPr>
          <p:nvPr/>
        </p:nvSpPr>
        <p:spPr bwMode="auto">
          <a:xfrm>
            <a:off x="711200" y="1701800"/>
            <a:ext cx="7696200" cy="40132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solidFill>
                  <a:srgbClr val="009200"/>
                </a:solidFill>
                <a:latin typeface="Courier New" panose="02070309020205020404" pitchFamily="49" charset="0"/>
              </a:rPr>
              <a:t>// Create a closure</a:t>
            </a:r>
          </a:p>
          <a:p>
            <a:pPr>
              <a:spcBef>
                <a:spcPct val="0"/>
              </a:spcBef>
              <a:buFontTx/>
              <a:buNone/>
            </a:pPr>
            <a:r>
              <a:rPr lang="en-US" altLang="en-US" sz="1600" b="1">
                <a:latin typeface="Courier New" panose="02070309020205020404" pitchFamily="49" charset="0"/>
              </a:rPr>
              <a:t>def adder = { x, y -&gt; return x + y }</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Call it using the call method</a:t>
            </a:r>
          </a:p>
          <a:p>
            <a:pPr>
              <a:spcBef>
                <a:spcPct val="0"/>
              </a:spcBef>
              <a:buFontTx/>
              <a:buNone/>
            </a:pPr>
            <a:r>
              <a:rPr lang="en-US" altLang="en-US" sz="1600" b="1">
                <a:latin typeface="Courier New" panose="02070309020205020404" pitchFamily="49" charset="0"/>
              </a:rPr>
              <a:t>assert adder.call(2, 6) == 8</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Abbreviated call</a:t>
            </a:r>
          </a:p>
          <a:p>
            <a:pPr>
              <a:spcBef>
                <a:spcPct val="0"/>
              </a:spcBef>
              <a:buFontTx/>
              <a:buNone/>
            </a:pPr>
            <a:r>
              <a:rPr lang="en-US" altLang="en-US" sz="1600" b="1">
                <a:latin typeface="Courier New" panose="02070309020205020404" pitchFamily="49" charset="0"/>
              </a:rPr>
              <a:t>assert adder(4, 3) == 7</a:t>
            </a:r>
          </a:p>
          <a:p>
            <a:pPr>
              <a:spcBef>
                <a:spcPct val="0"/>
              </a:spcBef>
              <a:buFontTx/>
              <a:buNone/>
            </a:pPr>
            <a:endParaRPr lang="en-US" altLang="en-US" sz="1600" b="1">
              <a:latin typeface="Courier New" panose="02070309020205020404" pitchFamily="49" charset="0"/>
            </a:endParaRPr>
          </a:p>
          <a:p>
            <a:pPr>
              <a:spcBef>
                <a:spcPct val="0"/>
              </a:spcBef>
              <a:buFontTx/>
              <a:buNone/>
            </a:pPr>
            <a:r>
              <a:rPr lang="en-US" altLang="en-US" sz="1600" b="1">
                <a:solidFill>
                  <a:srgbClr val="009200"/>
                </a:solidFill>
                <a:latin typeface="Courier New" panose="02070309020205020404" pitchFamily="49" charset="0"/>
              </a:rPr>
              <a:t>// In a method</a:t>
            </a:r>
          </a:p>
          <a:p>
            <a:pPr>
              <a:spcBef>
                <a:spcPct val="0"/>
              </a:spcBef>
              <a:buFontTx/>
              <a:buNone/>
            </a:pPr>
            <a:r>
              <a:rPr lang="en-US" altLang="en-US" sz="1600" b="1">
                <a:latin typeface="Courier New" panose="02070309020205020404" pitchFamily="49" charset="0"/>
              </a:rPr>
              <a:t>void adjustSalary(Closure adjustment) {</a:t>
            </a:r>
          </a:p>
          <a:p>
            <a:pPr>
              <a:spcBef>
                <a:spcPct val="0"/>
              </a:spcBef>
              <a:buFontTx/>
              <a:buNone/>
            </a:pPr>
            <a:r>
              <a:rPr lang="en-US" altLang="en-US" sz="1600" b="1">
                <a:latin typeface="Courier New" panose="02070309020205020404" pitchFamily="49" charset="0"/>
              </a:rPr>
              <a:t>    for(e in employees) {</a:t>
            </a:r>
          </a:p>
          <a:p>
            <a:pPr>
              <a:spcBef>
                <a:spcPct val="0"/>
              </a:spcBef>
              <a:buFontTx/>
              <a:buNone/>
            </a:pPr>
            <a:r>
              <a:rPr lang="en-US" altLang="en-US" sz="1600" b="1">
                <a:latin typeface="Courier New" panose="02070309020205020404" pitchFamily="49" charset="0"/>
              </a:rPr>
              <a:t>        adjustment(e)</a:t>
            </a:r>
          </a:p>
          <a:p>
            <a:pPr>
              <a:spcBef>
                <a:spcPct val="0"/>
              </a:spcBef>
              <a:buFontTx/>
              <a:buNone/>
            </a:pPr>
            <a:r>
              <a:rPr lang="en-US" altLang="en-US" sz="1600" b="1">
                <a:latin typeface="Courier New" panose="02070309020205020404" pitchFamily="49" charset="0"/>
              </a:rPr>
              <a:t>    }</a:t>
            </a:r>
          </a:p>
          <a:p>
            <a:pPr>
              <a:spcBef>
                <a:spcPct val="0"/>
              </a:spcBef>
              <a:buFontTx/>
              <a:buNone/>
            </a:pPr>
            <a:r>
              <a:rPr lang="en-US" altLang="en-US" sz="1600" b="1">
                <a:latin typeface="Courier New" panose="02070309020205020404" pitchFamily="49" charset="0"/>
              </a:rPr>
              <a:t>}</a:t>
            </a:r>
          </a:p>
          <a:p>
            <a:pPr>
              <a:spcBef>
                <a:spcPct val="0"/>
              </a:spcBef>
              <a:buFontTx/>
              <a:buNone/>
            </a:pPr>
            <a:endParaRPr lang="en-US" altLang="en-US" sz="1600" b="1">
              <a:latin typeface="Courier New" panose="02070309020205020404" pitchFamily="49"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3D2571-8635-46A1-925F-F5B69D5A674A}"/>
              </a:ext>
            </a:extLst>
          </p:cNvPr>
          <p:cNvSpPr>
            <a:spLocks noGrp="1"/>
          </p:cNvSpPr>
          <p:nvPr>
            <p:ph type="title"/>
          </p:nvPr>
        </p:nvSpPr>
        <p:spPr/>
        <p:txBody>
          <a:bodyPr/>
          <a:lstStyle/>
          <a:p>
            <a:r>
              <a:rPr lang="en-IN" dirty="0"/>
              <a:t>Closures</a:t>
            </a:r>
          </a:p>
        </p:txBody>
      </p:sp>
      <p:pic>
        <p:nvPicPr>
          <p:cNvPr id="4" name="Picture 3">
            <a:extLst>
              <a:ext uri="{FF2B5EF4-FFF2-40B4-BE49-F238E27FC236}">
                <a16:creationId xmlns:a16="http://schemas.microsoft.com/office/drawing/2014/main" id="{FD3F9092-944E-425E-BEE9-F5F4B37F4A82}"/>
              </a:ext>
            </a:extLst>
          </p:cNvPr>
          <p:cNvPicPr>
            <a:picLocks noChangeAspect="1"/>
          </p:cNvPicPr>
          <p:nvPr/>
        </p:nvPicPr>
        <p:blipFill rotWithShape="1">
          <a:blip r:embed="rId2"/>
          <a:srcRect l="15408" t="25238" r="31531" b="10725"/>
          <a:stretch/>
        </p:blipFill>
        <p:spPr>
          <a:xfrm>
            <a:off x="619655" y="1315615"/>
            <a:ext cx="7759234" cy="5267328"/>
          </a:xfrm>
          <a:prstGeom prst="rect">
            <a:avLst/>
          </a:prstGeom>
        </p:spPr>
      </p:pic>
    </p:spTree>
    <p:extLst>
      <p:ext uri="{BB962C8B-B14F-4D97-AF65-F5344CB8AC3E}">
        <p14:creationId xmlns:p14="http://schemas.microsoft.com/office/powerpoint/2010/main" val="3350765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sp>
        <p:nvSpPr>
          <p:cNvPr id="6" name="TextBox 5">
            <a:extLst>
              <a:ext uri="{FF2B5EF4-FFF2-40B4-BE49-F238E27FC236}">
                <a16:creationId xmlns:a16="http://schemas.microsoft.com/office/drawing/2014/main" id="{124A2DE7-EF9B-487A-A36F-2441B44C914F}"/>
              </a:ext>
            </a:extLst>
          </p:cNvPr>
          <p:cNvSpPr txBox="1"/>
          <p:nvPr/>
        </p:nvSpPr>
        <p:spPr>
          <a:xfrm>
            <a:off x="2982897" y="1344057"/>
            <a:ext cx="1774845" cy="369332"/>
          </a:xfrm>
          <a:prstGeom prst="rect">
            <a:avLst/>
          </a:prstGeom>
          <a:noFill/>
        </p:spPr>
        <p:txBody>
          <a:bodyPr wrap="none" rtlCol="0">
            <a:spAutoFit/>
          </a:bodyPr>
          <a:lstStyle/>
          <a:p>
            <a:r>
              <a:rPr lang="en-IN" dirty="0"/>
              <a:t>Go to Releases</a:t>
            </a:r>
          </a:p>
        </p:txBody>
      </p:sp>
      <p:pic>
        <p:nvPicPr>
          <p:cNvPr id="5" name="Picture 4">
            <a:extLst>
              <a:ext uri="{FF2B5EF4-FFF2-40B4-BE49-F238E27FC236}">
                <a16:creationId xmlns:a16="http://schemas.microsoft.com/office/drawing/2014/main" id="{F699AFB4-DCB8-470F-9780-E80A0F047397}"/>
              </a:ext>
            </a:extLst>
          </p:cNvPr>
          <p:cNvPicPr>
            <a:picLocks noChangeAspect="1"/>
          </p:cNvPicPr>
          <p:nvPr/>
        </p:nvPicPr>
        <p:blipFill rotWithShape="1">
          <a:blip r:embed="rId2"/>
          <a:srcRect l="2038" t="4865" r="32039" b="5972"/>
          <a:stretch/>
        </p:blipFill>
        <p:spPr>
          <a:xfrm>
            <a:off x="275208" y="1915340"/>
            <a:ext cx="8780015" cy="4689646"/>
          </a:xfrm>
          <a:prstGeom prst="rect">
            <a:avLst/>
          </a:prstGeom>
        </p:spPr>
      </p:pic>
      <p:cxnSp>
        <p:nvCxnSpPr>
          <p:cNvPr id="8" name="Straight Arrow Connector 7">
            <a:extLst>
              <a:ext uri="{FF2B5EF4-FFF2-40B4-BE49-F238E27FC236}">
                <a16:creationId xmlns:a16="http://schemas.microsoft.com/office/drawing/2014/main" id="{E11C38FF-6E6A-4A18-941F-BA2EF27EEE20}"/>
              </a:ext>
            </a:extLst>
          </p:cNvPr>
          <p:cNvCxnSpPr>
            <a:cxnSpLocks/>
          </p:cNvCxnSpPr>
          <p:nvPr/>
        </p:nvCxnSpPr>
        <p:spPr>
          <a:xfrm flipH="1">
            <a:off x="1846555" y="1597981"/>
            <a:ext cx="2219419" cy="1917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3014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FCE19D-C49A-42FC-A8BE-82C3FF6E3BDD}"/>
              </a:ext>
            </a:extLst>
          </p:cNvPr>
          <p:cNvSpPr>
            <a:spLocks noGrp="1"/>
          </p:cNvSpPr>
          <p:nvPr>
            <p:ph sz="quarter" idx="12"/>
          </p:nvPr>
        </p:nvSpPr>
        <p:spPr/>
        <p:txBody>
          <a:bodyPr>
            <a:normAutofit fontScale="70000" lnSpcReduction="20000"/>
          </a:bodyPr>
          <a:lstStyle/>
          <a:p>
            <a:r>
              <a:rPr lang="en-IN" dirty="0"/>
              <a:t>def </a:t>
            </a:r>
            <a:r>
              <a:rPr lang="en-IN" dirty="0" err="1"/>
              <a:t>closureWithOneArg</a:t>
            </a:r>
            <a:r>
              <a:rPr lang="en-IN" dirty="0"/>
              <a:t> = { str -&gt; </a:t>
            </a:r>
            <a:r>
              <a:rPr lang="en-IN" dirty="0" err="1"/>
              <a:t>str.toUpperCase</a:t>
            </a:r>
            <a:r>
              <a:rPr lang="en-IN" dirty="0"/>
              <a:t>() }</a:t>
            </a:r>
          </a:p>
          <a:p>
            <a:r>
              <a:rPr lang="en-IN" dirty="0"/>
              <a:t>assert </a:t>
            </a:r>
            <a:r>
              <a:rPr lang="en-IN" dirty="0" err="1"/>
              <a:t>closureWithOneArg</a:t>
            </a:r>
            <a:r>
              <a:rPr lang="en-IN" dirty="0"/>
              <a:t>('groovy') == 'GROOVY'</a:t>
            </a:r>
          </a:p>
          <a:p>
            <a:r>
              <a:rPr lang="en-IN" dirty="0"/>
              <a:t>def </a:t>
            </a:r>
            <a:r>
              <a:rPr lang="en-IN" dirty="0" err="1"/>
              <a:t>closureWithOneArgAndExplicitType</a:t>
            </a:r>
            <a:r>
              <a:rPr lang="en-IN" dirty="0"/>
              <a:t> = { String str -&gt; </a:t>
            </a:r>
            <a:r>
              <a:rPr lang="en-IN" dirty="0" err="1"/>
              <a:t>str.toUpperCase</a:t>
            </a:r>
            <a:r>
              <a:rPr lang="en-IN" dirty="0"/>
              <a:t>() }</a:t>
            </a:r>
          </a:p>
          <a:p>
            <a:r>
              <a:rPr lang="en-IN" dirty="0"/>
              <a:t>assert </a:t>
            </a:r>
            <a:r>
              <a:rPr lang="en-IN" dirty="0" err="1"/>
              <a:t>closureWithOneArgAndExplicitType</a:t>
            </a:r>
            <a:r>
              <a:rPr lang="en-IN" dirty="0"/>
              <a:t>('groovy') == 'GROOVY'</a:t>
            </a:r>
          </a:p>
          <a:p>
            <a:r>
              <a:rPr lang="en-IN" dirty="0"/>
              <a:t>def </a:t>
            </a:r>
            <a:r>
              <a:rPr lang="en-IN" dirty="0" err="1"/>
              <a:t>closureWithTwoArgs</a:t>
            </a:r>
            <a:r>
              <a:rPr lang="en-IN" dirty="0"/>
              <a:t> = { </a:t>
            </a:r>
            <a:r>
              <a:rPr lang="en-IN" dirty="0" err="1"/>
              <a:t>a,b</a:t>
            </a:r>
            <a:r>
              <a:rPr lang="en-IN" dirty="0"/>
              <a:t> -&gt; </a:t>
            </a:r>
            <a:r>
              <a:rPr lang="en-IN" dirty="0" err="1"/>
              <a:t>a+b</a:t>
            </a:r>
            <a:r>
              <a:rPr lang="en-IN" dirty="0"/>
              <a:t> }</a:t>
            </a:r>
          </a:p>
          <a:p>
            <a:r>
              <a:rPr lang="en-IN" dirty="0"/>
              <a:t>assert </a:t>
            </a:r>
            <a:r>
              <a:rPr lang="en-IN" dirty="0" err="1"/>
              <a:t>closureWithTwoArgs</a:t>
            </a:r>
            <a:r>
              <a:rPr lang="en-IN" dirty="0"/>
              <a:t>(1,2) == 3</a:t>
            </a:r>
          </a:p>
          <a:p>
            <a:r>
              <a:rPr lang="en-IN" dirty="0"/>
              <a:t>def </a:t>
            </a:r>
            <a:r>
              <a:rPr lang="en-IN" dirty="0" err="1"/>
              <a:t>closureWithTwoArgsAndExplicitTypes</a:t>
            </a:r>
            <a:r>
              <a:rPr lang="en-IN" dirty="0"/>
              <a:t> = { int a, int b -&gt; </a:t>
            </a:r>
            <a:r>
              <a:rPr lang="en-IN" dirty="0" err="1"/>
              <a:t>a+b</a:t>
            </a:r>
            <a:r>
              <a:rPr lang="en-IN" dirty="0"/>
              <a:t> }</a:t>
            </a:r>
          </a:p>
          <a:p>
            <a:r>
              <a:rPr lang="en-IN" dirty="0"/>
              <a:t>assert </a:t>
            </a:r>
            <a:r>
              <a:rPr lang="en-IN" dirty="0" err="1"/>
              <a:t>closureWithTwoArgsAndExplicitTypes</a:t>
            </a:r>
            <a:r>
              <a:rPr lang="en-IN" dirty="0"/>
              <a:t>(1,2) == 3</a:t>
            </a:r>
          </a:p>
          <a:p>
            <a:r>
              <a:rPr lang="en-IN" dirty="0"/>
              <a:t>def </a:t>
            </a:r>
            <a:r>
              <a:rPr lang="en-IN" dirty="0" err="1"/>
              <a:t>closureWithTwoArgsAndOptionalTypes</a:t>
            </a:r>
            <a:r>
              <a:rPr lang="en-IN" dirty="0"/>
              <a:t> = { a, int b -&gt; </a:t>
            </a:r>
            <a:r>
              <a:rPr lang="en-IN" dirty="0" err="1"/>
              <a:t>a+b</a:t>
            </a:r>
            <a:r>
              <a:rPr lang="en-IN" dirty="0"/>
              <a:t> }</a:t>
            </a:r>
          </a:p>
          <a:p>
            <a:r>
              <a:rPr lang="en-IN" dirty="0"/>
              <a:t>assert </a:t>
            </a:r>
            <a:r>
              <a:rPr lang="en-IN" dirty="0" err="1"/>
              <a:t>closureWithTwoArgsAndOptionalTypes</a:t>
            </a:r>
            <a:r>
              <a:rPr lang="en-IN" dirty="0"/>
              <a:t>(1,2) == 3</a:t>
            </a:r>
          </a:p>
          <a:p>
            <a:r>
              <a:rPr lang="en-IN" dirty="0"/>
              <a:t>def </a:t>
            </a:r>
            <a:r>
              <a:rPr lang="en-IN" dirty="0" err="1"/>
              <a:t>closureWithTwoArgAndDefaultValue</a:t>
            </a:r>
            <a:r>
              <a:rPr lang="en-IN" dirty="0"/>
              <a:t> = { int a, int b=2 -&gt; </a:t>
            </a:r>
            <a:r>
              <a:rPr lang="en-IN" dirty="0" err="1"/>
              <a:t>a+b</a:t>
            </a:r>
            <a:r>
              <a:rPr lang="en-IN" dirty="0"/>
              <a:t> }</a:t>
            </a:r>
          </a:p>
          <a:p>
            <a:r>
              <a:rPr lang="en-IN" dirty="0"/>
              <a:t>assert </a:t>
            </a:r>
            <a:r>
              <a:rPr lang="en-IN" dirty="0" err="1"/>
              <a:t>closureWithTwoArgAndDefaultValue</a:t>
            </a:r>
            <a:r>
              <a:rPr lang="en-IN" dirty="0"/>
              <a:t>(1) == 3</a:t>
            </a:r>
          </a:p>
        </p:txBody>
      </p:sp>
      <p:sp>
        <p:nvSpPr>
          <p:cNvPr id="3" name="Title 2">
            <a:extLst>
              <a:ext uri="{FF2B5EF4-FFF2-40B4-BE49-F238E27FC236}">
                <a16:creationId xmlns:a16="http://schemas.microsoft.com/office/drawing/2014/main" id="{DE3FE371-9A60-47C7-9BF6-6489F25FB872}"/>
              </a:ext>
            </a:extLst>
          </p:cNvPr>
          <p:cNvSpPr>
            <a:spLocks noGrp="1"/>
          </p:cNvSpPr>
          <p:nvPr>
            <p:ph type="title"/>
          </p:nvPr>
        </p:nvSpPr>
        <p:spPr/>
        <p:txBody>
          <a:bodyPr/>
          <a:lstStyle/>
          <a:p>
            <a:r>
              <a:rPr lang="en-IN" dirty="0"/>
              <a:t>Normal Parameters</a:t>
            </a:r>
          </a:p>
        </p:txBody>
      </p:sp>
    </p:spTree>
    <p:extLst>
      <p:ext uri="{BB962C8B-B14F-4D97-AF65-F5344CB8AC3E}">
        <p14:creationId xmlns:p14="http://schemas.microsoft.com/office/powerpoint/2010/main" val="24319409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477C4C-BC4C-4EFC-8005-0E5B6A32322B}"/>
              </a:ext>
            </a:extLst>
          </p:cNvPr>
          <p:cNvSpPr>
            <a:spLocks noGrp="1"/>
          </p:cNvSpPr>
          <p:nvPr>
            <p:ph sz="quarter" idx="12"/>
          </p:nvPr>
        </p:nvSpPr>
        <p:spPr/>
        <p:txBody>
          <a:bodyPr>
            <a:normAutofit/>
          </a:bodyPr>
          <a:lstStyle/>
          <a:p>
            <a:r>
              <a:rPr lang="en-US" dirty="0"/>
              <a:t>When a closure does not explicitly define a parameter list (using -&gt;), a closure always defines an implicit parameter, named it. This means that this code:</a:t>
            </a:r>
          </a:p>
          <a:p>
            <a:r>
              <a:rPr lang="en-US" dirty="0"/>
              <a:t>def greeting = { "Hello, $it!" }</a:t>
            </a:r>
          </a:p>
          <a:p>
            <a:r>
              <a:rPr lang="en-US" dirty="0"/>
              <a:t>assert greeting('Patrick') == 'Hello, Patrick!’</a:t>
            </a:r>
          </a:p>
          <a:p>
            <a:endParaRPr lang="en-US" dirty="0"/>
          </a:p>
          <a:p>
            <a:r>
              <a:rPr lang="en-US" dirty="0"/>
              <a:t>is strictly equivalent to this one:</a:t>
            </a:r>
          </a:p>
          <a:p>
            <a:r>
              <a:rPr lang="en-US" dirty="0">
                <a:highlight>
                  <a:srgbClr val="FF0000"/>
                </a:highlight>
              </a:rPr>
              <a:t>def greeting = { it -&gt; "Hello, $it!" }</a:t>
            </a:r>
          </a:p>
          <a:p>
            <a:r>
              <a:rPr lang="en-US" dirty="0">
                <a:highlight>
                  <a:srgbClr val="FF0000"/>
                </a:highlight>
              </a:rPr>
              <a:t>assert greeting('Patrick') == 'Hello, Patrick!'</a:t>
            </a:r>
            <a:endParaRPr lang="en-IN" dirty="0">
              <a:highlight>
                <a:srgbClr val="FF0000"/>
              </a:highlight>
            </a:endParaRPr>
          </a:p>
        </p:txBody>
      </p:sp>
      <p:sp>
        <p:nvSpPr>
          <p:cNvPr id="3" name="Title 2">
            <a:extLst>
              <a:ext uri="{FF2B5EF4-FFF2-40B4-BE49-F238E27FC236}">
                <a16:creationId xmlns:a16="http://schemas.microsoft.com/office/drawing/2014/main" id="{FD3D1F03-0016-47BD-A3D8-68B69660D178}"/>
              </a:ext>
            </a:extLst>
          </p:cNvPr>
          <p:cNvSpPr>
            <a:spLocks noGrp="1"/>
          </p:cNvSpPr>
          <p:nvPr>
            <p:ph type="title"/>
          </p:nvPr>
        </p:nvSpPr>
        <p:spPr/>
        <p:txBody>
          <a:bodyPr/>
          <a:lstStyle/>
          <a:p>
            <a:r>
              <a:rPr lang="en-IN" dirty="0"/>
              <a:t>Implicit parameter</a:t>
            </a:r>
          </a:p>
        </p:txBody>
      </p:sp>
    </p:spTree>
    <p:extLst>
      <p:ext uri="{BB962C8B-B14F-4D97-AF65-F5344CB8AC3E}">
        <p14:creationId xmlns:p14="http://schemas.microsoft.com/office/powerpoint/2010/main" val="19941610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3D2571-8635-46A1-925F-F5B69D5A674A}"/>
              </a:ext>
            </a:extLst>
          </p:cNvPr>
          <p:cNvSpPr>
            <a:spLocks noGrp="1"/>
          </p:cNvSpPr>
          <p:nvPr>
            <p:ph type="title"/>
          </p:nvPr>
        </p:nvSpPr>
        <p:spPr/>
        <p:txBody>
          <a:bodyPr/>
          <a:lstStyle/>
          <a:p>
            <a:r>
              <a:rPr lang="en-IN" dirty="0" err="1"/>
              <a:t>Varargs</a:t>
            </a:r>
            <a:endParaRPr lang="en-IN" dirty="0"/>
          </a:p>
        </p:txBody>
      </p:sp>
      <p:pic>
        <p:nvPicPr>
          <p:cNvPr id="5" name="Picture 4">
            <a:extLst>
              <a:ext uri="{FF2B5EF4-FFF2-40B4-BE49-F238E27FC236}">
                <a16:creationId xmlns:a16="http://schemas.microsoft.com/office/drawing/2014/main" id="{93DD3EA7-DDB6-4CC5-AF60-0FDC23A3E2EA}"/>
              </a:ext>
            </a:extLst>
          </p:cNvPr>
          <p:cNvPicPr>
            <a:picLocks noChangeAspect="1"/>
          </p:cNvPicPr>
          <p:nvPr/>
        </p:nvPicPr>
        <p:blipFill rotWithShape="1">
          <a:blip r:embed="rId2"/>
          <a:srcRect l="29286" t="26508" r="15510" b="27233"/>
          <a:stretch/>
        </p:blipFill>
        <p:spPr>
          <a:xfrm>
            <a:off x="354563" y="1390261"/>
            <a:ext cx="8388221" cy="4879910"/>
          </a:xfrm>
          <a:prstGeom prst="rect">
            <a:avLst/>
          </a:prstGeom>
        </p:spPr>
      </p:pic>
    </p:spTree>
    <p:extLst>
      <p:ext uri="{BB962C8B-B14F-4D97-AF65-F5344CB8AC3E}">
        <p14:creationId xmlns:p14="http://schemas.microsoft.com/office/powerpoint/2010/main" val="40995772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a:extLst>
              <a:ext uri="{FF2B5EF4-FFF2-40B4-BE49-F238E27FC236}">
                <a16:creationId xmlns:a16="http://schemas.microsoft.com/office/drawing/2014/main" id="{C09ADB02-6741-4FE2-91F6-39A6145DF894}"/>
              </a:ext>
            </a:extLst>
          </p:cNvPr>
          <p:cNvSpPr>
            <a:spLocks noGrp="1" noChangeArrowheads="1"/>
          </p:cNvSpPr>
          <p:nvPr>
            <p:ph type="title"/>
          </p:nvPr>
        </p:nvSpPr>
        <p:spPr/>
        <p:txBody>
          <a:bodyPr/>
          <a:lstStyle/>
          <a:p>
            <a:pPr eaLnBrk="1" hangingPunct="1"/>
            <a:r>
              <a:rPr lang="en-US" altLang="en-US"/>
              <a:t>Groovy Truth</a:t>
            </a:r>
          </a:p>
        </p:txBody>
      </p:sp>
      <p:sp>
        <p:nvSpPr>
          <p:cNvPr id="3" name="Content Placeholder 2">
            <a:extLst>
              <a:ext uri="{FF2B5EF4-FFF2-40B4-BE49-F238E27FC236}">
                <a16:creationId xmlns:a16="http://schemas.microsoft.com/office/drawing/2014/main" id="{65328BBC-CCC5-4754-9ACE-C6B4C3982178}"/>
              </a:ext>
            </a:extLst>
          </p:cNvPr>
          <p:cNvSpPr>
            <a:spLocks noGrp="1"/>
          </p:cNvSpPr>
          <p:nvPr>
            <p:ph sz="quarter" idx="12"/>
          </p:nvPr>
        </p:nvSpPr>
        <p:spPr>
          <a:xfrm>
            <a:off x="461035" y="1418447"/>
            <a:ext cx="8228012" cy="4824414"/>
          </a:xfrm>
        </p:spPr>
        <p:txBody>
          <a:bodyPr/>
          <a:lstStyle/>
          <a:p>
            <a:r>
              <a:rPr lang="en-US" dirty="0"/>
              <a:t>Groovy evaluates conditions in if, while and for statements the same way as Java does for standard Java conditions : in Java you must provide a </a:t>
            </a:r>
            <a:r>
              <a:rPr lang="en-US" dirty="0" err="1"/>
              <a:t>boolean</a:t>
            </a:r>
            <a:r>
              <a:rPr lang="en-US" dirty="0"/>
              <a:t> expression and the result is the result of the evaluation.</a:t>
            </a:r>
          </a:p>
          <a:p>
            <a:r>
              <a:rPr lang="en-US" dirty="0"/>
              <a:t>In Groovy , the result is the same as in Java for those conditions.</a:t>
            </a:r>
            <a:endParaRPr lang="en-IN"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a:extLst>
              <a:ext uri="{FF2B5EF4-FFF2-40B4-BE49-F238E27FC236}">
                <a16:creationId xmlns:a16="http://schemas.microsoft.com/office/drawing/2014/main" id="{C09ADB02-6741-4FE2-91F6-39A6145DF894}"/>
              </a:ext>
            </a:extLst>
          </p:cNvPr>
          <p:cNvSpPr>
            <a:spLocks noGrp="1" noChangeArrowheads="1"/>
          </p:cNvSpPr>
          <p:nvPr>
            <p:ph type="title"/>
          </p:nvPr>
        </p:nvSpPr>
        <p:spPr/>
        <p:txBody>
          <a:bodyPr/>
          <a:lstStyle/>
          <a:p>
            <a:pPr eaLnBrk="1" hangingPunct="1"/>
            <a:r>
              <a:rPr lang="en-US" altLang="en-US"/>
              <a:t>Groovy Truth</a:t>
            </a:r>
          </a:p>
        </p:txBody>
      </p:sp>
      <p:sp>
        <p:nvSpPr>
          <p:cNvPr id="3" name="Content Placeholder 2">
            <a:extLst>
              <a:ext uri="{FF2B5EF4-FFF2-40B4-BE49-F238E27FC236}">
                <a16:creationId xmlns:a16="http://schemas.microsoft.com/office/drawing/2014/main" id="{65328BBC-CCC5-4754-9ACE-C6B4C3982178}"/>
              </a:ext>
            </a:extLst>
          </p:cNvPr>
          <p:cNvSpPr>
            <a:spLocks noGrp="1"/>
          </p:cNvSpPr>
          <p:nvPr>
            <p:ph sz="quarter" idx="12"/>
          </p:nvPr>
        </p:nvSpPr>
        <p:spPr>
          <a:xfrm>
            <a:off x="461035" y="1418446"/>
            <a:ext cx="8228012" cy="5066329"/>
          </a:xfrm>
        </p:spPr>
        <p:txBody>
          <a:bodyPr>
            <a:normAutofit fontScale="70000" lnSpcReduction="20000"/>
          </a:bodyPr>
          <a:lstStyle/>
          <a:p>
            <a:r>
              <a:rPr lang="en-US" dirty="0"/>
              <a:t>The other truthfulness evaluation mechanism shown by examples can be summarized as:</a:t>
            </a:r>
          </a:p>
          <a:p>
            <a:r>
              <a:rPr lang="en-US" dirty="0"/>
              <a:t>numbers: a zero value evaluates to false, non zero to true.</a:t>
            </a:r>
          </a:p>
          <a:p>
            <a:r>
              <a:rPr lang="en-US" dirty="0"/>
              <a:t>objects: a null object reference evaluates to false, a non null reference to true.</a:t>
            </a:r>
          </a:p>
          <a:p>
            <a:r>
              <a:rPr lang="en-US" dirty="0"/>
              <a:t>Character : a character with a zero value evaluates to false, true otherwise.</a:t>
            </a:r>
          </a:p>
          <a:p>
            <a:r>
              <a:rPr lang="en-US" dirty="0"/>
              <a:t>String : a string evaluates to true if not null and not empty, false if null or empty (applies to </a:t>
            </a:r>
            <a:r>
              <a:rPr lang="en-US" dirty="0" err="1"/>
              <a:t>GStrings</a:t>
            </a:r>
            <a:r>
              <a:rPr lang="en-US" dirty="0"/>
              <a:t> and </a:t>
            </a:r>
            <a:r>
              <a:rPr lang="en-US" dirty="0" err="1"/>
              <a:t>CharSequences</a:t>
            </a:r>
            <a:r>
              <a:rPr lang="en-US" dirty="0"/>
              <a:t> too).</a:t>
            </a:r>
          </a:p>
          <a:p>
            <a:r>
              <a:rPr lang="en-US" dirty="0"/>
              <a:t>Collections and Maps (including subclasses List, Map, Set, HashSet ...) : also takes into account the size, evaluates to true if the collection is not null and not empty, false if null or empty.</a:t>
            </a:r>
          </a:p>
          <a:p>
            <a:r>
              <a:rPr lang="en-US" dirty="0"/>
              <a:t>Enumerations and Iterators evaluates to true if not null and they are some more elements (groovy evaluates </a:t>
            </a:r>
            <a:r>
              <a:rPr lang="en-US" dirty="0" err="1"/>
              <a:t>hasMoreElements</a:t>
            </a:r>
            <a:r>
              <a:rPr lang="en-US" dirty="0"/>
              <a:t> or </a:t>
            </a:r>
            <a:r>
              <a:rPr lang="en-US" dirty="0" err="1"/>
              <a:t>hasNext</a:t>
            </a:r>
            <a:r>
              <a:rPr lang="en-US" dirty="0"/>
              <a:t> on the object), false if null or no more elements.</a:t>
            </a:r>
          </a:p>
          <a:p>
            <a:r>
              <a:rPr lang="en-US" dirty="0"/>
              <a:t>Matcher : a matcher evaluates to true if there is at least one match, false if not match is found.</a:t>
            </a:r>
          </a:p>
          <a:p>
            <a:r>
              <a:rPr lang="en-US" dirty="0"/>
              <a:t>Closure : a closure evaluates to the evaluation of the result returned by the closure.</a:t>
            </a:r>
            <a:endParaRPr lang="en-IN" dirty="0"/>
          </a:p>
        </p:txBody>
      </p:sp>
    </p:spTree>
    <p:extLst>
      <p:ext uri="{BB962C8B-B14F-4D97-AF65-F5344CB8AC3E}">
        <p14:creationId xmlns:p14="http://schemas.microsoft.com/office/powerpoint/2010/main" val="24441645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0663" name="Group 71">
            <a:extLst>
              <a:ext uri="{FF2B5EF4-FFF2-40B4-BE49-F238E27FC236}">
                <a16:creationId xmlns:a16="http://schemas.microsoft.com/office/drawing/2014/main" id="{8E13A681-E8FB-4E89-9699-23DF9A8204F7}"/>
              </a:ext>
            </a:extLst>
          </p:cNvPr>
          <p:cNvGraphicFramePr>
            <a:graphicFrameLocks noGrp="1"/>
          </p:cNvGraphicFramePr>
          <p:nvPr>
            <p:ph sz="quarter" idx="12"/>
          </p:nvPr>
        </p:nvGraphicFramePr>
        <p:xfrm>
          <a:off x="563732" y="1860550"/>
          <a:ext cx="8228012" cy="2871789"/>
        </p:xfrm>
        <a:graphic>
          <a:graphicData uri="http://schemas.openxmlformats.org/drawingml/2006/table">
            <a:tbl>
              <a:tblPr/>
              <a:tblGrid>
                <a:gridCol w="2714322">
                  <a:extLst>
                    <a:ext uri="{9D8B030D-6E8A-4147-A177-3AD203B41FA5}">
                      <a16:colId xmlns:a16="http://schemas.microsoft.com/office/drawing/2014/main" val="20000"/>
                    </a:ext>
                  </a:extLst>
                </a:gridCol>
                <a:gridCol w="5513690">
                  <a:extLst>
                    <a:ext uri="{9D8B030D-6E8A-4147-A177-3AD203B41FA5}">
                      <a16:colId xmlns:a16="http://schemas.microsoft.com/office/drawing/2014/main" val="20001"/>
                    </a:ext>
                  </a:extLst>
                </a:gridCol>
              </a:tblGrid>
              <a:tr h="628650">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Boolean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Corresponding boolean value is true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3063">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Matcher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The matcher has a match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4650">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erdana" panose="020B0604030504040204" pitchFamily="34" charset="0"/>
                        </a:rPr>
                        <a:t>Collection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The collection is non-empty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3063">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Map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Whether the map is non-empty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6238">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String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The string is non-empty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1475">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Number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The number is non-zero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4650">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None of the above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erdana" panose="020B0604030504040204" pitchFamily="34" charset="0"/>
                        </a:rPr>
                        <a:t>The object reference is non-null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87044" name="Rectangle 2">
            <a:extLst>
              <a:ext uri="{FF2B5EF4-FFF2-40B4-BE49-F238E27FC236}">
                <a16:creationId xmlns:a16="http://schemas.microsoft.com/office/drawing/2014/main" id="{C09ADB02-6741-4FE2-91F6-39A6145DF894}"/>
              </a:ext>
            </a:extLst>
          </p:cNvPr>
          <p:cNvSpPr>
            <a:spLocks noGrp="1" noChangeArrowheads="1"/>
          </p:cNvSpPr>
          <p:nvPr>
            <p:ph type="title"/>
          </p:nvPr>
        </p:nvSpPr>
        <p:spPr/>
        <p:txBody>
          <a:bodyPr/>
          <a:lstStyle/>
          <a:p>
            <a:pPr eaLnBrk="1" hangingPunct="1"/>
            <a:r>
              <a:rPr lang="en-US" altLang="en-US"/>
              <a:t>Groovy Truth</a:t>
            </a:r>
          </a:p>
        </p:txBody>
      </p:sp>
      <p:sp>
        <p:nvSpPr>
          <p:cNvPr id="87045" name="Rectangle 3">
            <a:extLst>
              <a:ext uri="{FF2B5EF4-FFF2-40B4-BE49-F238E27FC236}">
                <a16:creationId xmlns:a16="http://schemas.microsoft.com/office/drawing/2014/main" id="{95A9AC8D-FBA4-4960-AC8F-7E0799654576}"/>
              </a:ext>
            </a:extLst>
          </p:cNvPr>
          <p:cNvSpPr>
            <a:spLocks noGrp="1" noChangeArrowheads="1"/>
          </p:cNvSpPr>
          <p:nvPr>
            <p:ph type="body" sz="half" idx="4294967295"/>
          </p:nvPr>
        </p:nvSpPr>
        <p:spPr>
          <a:xfrm>
            <a:off x="1185863" y="1358900"/>
            <a:ext cx="7958137" cy="501650"/>
          </a:xfrm>
        </p:spPr>
        <p:txBody>
          <a:bodyPr/>
          <a:lstStyle/>
          <a:p>
            <a:pPr eaLnBrk="1" hangingPunct="1">
              <a:buFontTx/>
              <a:buNone/>
            </a:pPr>
            <a:r>
              <a:rPr lang="en-US" altLang="en-US" sz="1400" dirty="0"/>
              <a:t>Broader than Java which just uses Boolean tests to determine truth.</a:t>
            </a:r>
          </a:p>
        </p:txBody>
      </p:sp>
    </p:spTree>
    <p:extLst>
      <p:ext uri="{BB962C8B-B14F-4D97-AF65-F5344CB8AC3E}">
        <p14:creationId xmlns:p14="http://schemas.microsoft.com/office/powerpoint/2010/main" val="3426545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a:extLst>
              <a:ext uri="{FF2B5EF4-FFF2-40B4-BE49-F238E27FC236}">
                <a16:creationId xmlns:a16="http://schemas.microsoft.com/office/drawing/2014/main" id="{C09ADB02-6741-4FE2-91F6-39A6145DF894}"/>
              </a:ext>
            </a:extLst>
          </p:cNvPr>
          <p:cNvSpPr>
            <a:spLocks noGrp="1" noChangeArrowheads="1"/>
          </p:cNvSpPr>
          <p:nvPr>
            <p:ph type="title"/>
          </p:nvPr>
        </p:nvSpPr>
        <p:spPr/>
        <p:txBody>
          <a:bodyPr/>
          <a:lstStyle/>
          <a:p>
            <a:pPr eaLnBrk="1" hangingPunct="1"/>
            <a:r>
              <a:rPr lang="en-US" altLang="en-US"/>
              <a:t>Groovy Truth</a:t>
            </a:r>
          </a:p>
        </p:txBody>
      </p:sp>
      <p:pic>
        <p:nvPicPr>
          <p:cNvPr id="5" name="Picture 4">
            <a:extLst>
              <a:ext uri="{FF2B5EF4-FFF2-40B4-BE49-F238E27FC236}">
                <a16:creationId xmlns:a16="http://schemas.microsoft.com/office/drawing/2014/main" id="{BDDBFEFF-1BF4-4BE7-9774-C1532422CCCF}"/>
              </a:ext>
            </a:extLst>
          </p:cNvPr>
          <p:cNvPicPr>
            <a:picLocks noChangeAspect="1"/>
          </p:cNvPicPr>
          <p:nvPr/>
        </p:nvPicPr>
        <p:blipFill rotWithShape="1">
          <a:blip r:embed="rId3"/>
          <a:srcRect l="16837" t="20042" r="48571" b="9028"/>
          <a:stretch/>
        </p:blipFill>
        <p:spPr>
          <a:xfrm>
            <a:off x="1287624" y="1536666"/>
            <a:ext cx="5047862" cy="4798820"/>
          </a:xfrm>
          <a:prstGeom prst="rect">
            <a:avLst/>
          </a:prstGeom>
        </p:spPr>
      </p:pic>
    </p:spTree>
    <p:extLst>
      <p:ext uri="{BB962C8B-B14F-4D97-AF65-F5344CB8AC3E}">
        <p14:creationId xmlns:p14="http://schemas.microsoft.com/office/powerpoint/2010/main" val="30279541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a:extLst>
              <a:ext uri="{FF2B5EF4-FFF2-40B4-BE49-F238E27FC236}">
                <a16:creationId xmlns:a16="http://schemas.microsoft.com/office/drawing/2014/main" id="{C09ADB02-6741-4FE2-91F6-39A6145DF894}"/>
              </a:ext>
            </a:extLst>
          </p:cNvPr>
          <p:cNvSpPr>
            <a:spLocks noGrp="1" noChangeArrowheads="1"/>
          </p:cNvSpPr>
          <p:nvPr>
            <p:ph type="title"/>
          </p:nvPr>
        </p:nvSpPr>
        <p:spPr/>
        <p:txBody>
          <a:bodyPr/>
          <a:lstStyle/>
          <a:p>
            <a:pPr eaLnBrk="1" hangingPunct="1"/>
            <a:r>
              <a:rPr lang="en-US" altLang="en-US"/>
              <a:t>Groovy Truth</a:t>
            </a:r>
          </a:p>
        </p:txBody>
      </p:sp>
      <p:pic>
        <p:nvPicPr>
          <p:cNvPr id="6" name="Picture 5">
            <a:extLst>
              <a:ext uri="{FF2B5EF4-FFF2-40B4-BE49-F238E27FC236}">
                <a16:creationId xmlns:a16="http://schemas.microsoft.com/office/drawing/2014/main" id="{C1877E8A-19F3-4D4E-A2B4-9A72194B8CEA}"/>
              </a:ext>
            </a:extLst>
          </p:cNvPr>
          <p:cNvPicPr>
            <a:picLocks noChangeAspect="1"/>
          </p:cNvPicPr>
          <p:nvPr/>
        </p:nvPicPr>
        <p:blipFill rotWithShape="1">
          <a:blip r:embed="rId3"/>
          <a:srcRect l="17653" t="30862" r="52245" b="25420"/>
          <a:stretch/>
        </p:blipFill>
        <p:spPr>
          <a:xfrm>
            <a:off x="1352939" y="1761704"/>
            <a:ext cx="5337110" cy="4360148"/>
          </a:xfrm>
          <a:prstGeom prst="rect">
            <a:avLst/>
          </a:prstGeom>
        </p:spPr>
      </p:pic>
    </p:spTree>
    <p:extLst>
      <p:ext uri="{BB962C8B-B14F-4D97-AF65-F5344CB8AC3E}">
        <p14:creationId xmlns:p14="http://schemas.microsoft.com/office/powerpoint/2010/main" val="37383143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2">
            <a:extLst>
              <a:ext uri="{FF2B5EF4-FFF2-40B4-BE49-F238E27FC236}">
                <a16:creationId xmlns:a16="http://schemas.microsoft.com/office/drawing/2014/main" id="{C09ADB02-6741-4FE2-91F6-39A6145DF894}"/>
              </a:ext>
            </a:extLst>
          </p:cNvPr>
          <p:cNvSpPr>
            <a:spLocks noGrp="1" noChangeArrowheads="1"/>
          </p:cNvSpPr>
          <p:nvPr>
            <p:ph type="title"/>
          </p:nvPr>
        </p:nvSpPr>
        <p:spPr/>
        <p:txBody>
          <a:bodyPr/>
          <a:lstStyle/>
          <a:p>
            <a:pPr eaLnBrk="1" hangingPunct="1"/>
            <a:r>
              <a:rPr lang="en-US" altLang="en-US"/>
              <a:t>Groovy Truth</a:t>
            </a:r>
          </a:p>
        </p:txBody>
      </p:sp>
      <p:pic>
        <p:nvPicPr>
          <p:cNvPr id="3" name="Picture 2">
            <a:extLst>
              <a:ext uri="{FF2B5EF4-FFF2-40B4-BE49-F238E27FC236}">
                <a16:creationId xmlns:a16="http://schemas.microsoft.com/office/drawing/2014/main" id="{82CF4AC9-3786-4598-99B1-2C8A9C449317}"/>
              </a:ext>
            </a:extLst>
          </p:cNvPr>
          <p:cNvPicPr>
            <a:picLocks noChangeAspect="1"/>
          </p:cNvPicPr>
          <p:nvPr/>
        </p:nvPicPr>
        <p:blipFill rotWithShape="1">
          <a:blip r:embed="rId3"/>
          <a:srcRect l="15102" t="30862" r="46633" b="42109"/>
          <a:stretch/>
        </p:blipFill>
        <p:spPr>
          <a:xfrm>
            <a:off x="606490" y="1567543"/>
            <a:ext cx="7987004" cy="3173504"/>
          </a:xfrm>
          <a:prstGeom prst="rect">
            <a:avLst/>
          </a:prstGeom>
        </p:spPr>
      </p:pic>
    </p:spTree>
    <p:extLst>
      <p:ext uri="{BB962C8B-B14F-4D97-AF65-F5344CB8AC3E}">
        <p14:creationId xmlns:p14="http://schemas.microsoft.com/office/powerpoint/2010/main" val="35323026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695" name="Group 79">
            <a:extLst>
              <a:ext uri="{FF2B5EF4-FFF2-40B4-BE49-F238E27FC236}">
                <a16:creationId xmlns:a16="http://schemas.microsoft.com/office/drawing/2014/main" id="{1B521226-4A58-4FA1-BB6C-06C50CE9655C}"/>
              </a:ext>
            </a:extLst>
          </p:cNvPr>
          <p:cNvGraphicFramePr>
            <a:graphicFrameLocks noGrp="1"/>
          </p:cNvGraphicFramePr>
          <p:nvPr>
            <p:ph sz="quarter" idx="12"/>
            <p:extLst>
              <p:ext uri="{D42A27DB-BD31-4B8C-83A1-F6EECF244321}">
                <p14:modId xmlns:p14="http://schemas.microsoft.com/office/powerpoint/2010/main" val="3649943532"/>
              </p:ext>
            </p:extLst>
          </p:nvPr>
        </p:nvGraphicFramePr>
        <p:xfrm>
          <a:off x="438284" y="2952473"/>
          <a:ext cx="8228012" cy="2987678"/>
        </p:xfrm>
        <a:graphic>
          <a:graphicData uri="http://schemas.openxmlformats.org/drawingml/2006/table">
            <a:tbl>
              <a:tblPr/>
              <a:tblGrid>
                <a:gridCol w="2303531">
                  <a:extLst>
                    <a:ext uri="{9D8B030D-6E8A-4147-A177-3AD203B41FA5}">
                      <a16:colId xmlns:a16="http://schemas.microsoft.com/office/drawing/2014/main" val="20000"/>
                    </a:ext>
                  </a:extLst>
                </a:gridCol>
                <a:gridCol w="5924481">
                  <a:extLst>
                    <a:ext uri="{9D8B030D-6E8A-4147-A177-3AD203B41FA5}">
                      <a16:colId xmlns:a16="http://schemas.microsoft.com/office/drawing/2014/main" val="20001"/>
                    </a:ext>
                  </a:extLst>
                </a:gridCol>
              </a:tblGrid>
              <a:tr h="420688">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Object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a.equals(b)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3550">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a.isInstance(b)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0688">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Collection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a.contains(b)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0688">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Range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a.contains(b)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0688">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dirty="0">
                          <a:ln>
                            <a:noFill/>
                          </a:ln>
                          <a:solidFill>
                            <a:schemeClr val="tx1"/>
                          </a:solidFill>
                          <a:effectLst/>
                          <a:latin typeface="Verdana" panose="020B0604030504040204" pitchFamily="34" charset="0"/>
                        </a:rPr>
                        <a:t>Pattern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a.matcher(b.toString()).matches()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0688">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String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(a==null &amp;&amp; b==null) || a.equals(b)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0688">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a:ln>
                            <a:noFill/>
                          </a:ln>
                          <a:solidFill>
                            <a:schemeClr val="tx1"/>
                          </a:solidFill>
                          <a:effectLst/>
                          <a:latin typeface="Verdana" panose="020B0604030504040204" pitchFamily="34" charset="0"/>
                        </a:rPr>
                        <a:t>Closure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defRPr>
                          <a:solidFill>
                            <a:schemeClr val="tx1"/>
                          </a:solidFill>
                          <a:latin typeface="Verdana" panose="020B0604030504040204" pitchFamily="34" charset="0"/>
                        </a:defRPr>
                      </a:lvl1pPr>
                      <a:lvl2pPr>
                        <a:spcBef>
                          <a:spcPct val="20000"/>
                        </a:spcBef>
                        <a:defRPr sz="1600">
                          <a:solidFill>
                            <a:schemeClr val="tx1"/>
                          </a:solidFill>
                          <a:latin typeface="Verdana" panose="020B0604030504040204" pitchFamily="34" charset="0"/>
                        </a:defRPr>
                      </a:lvl2pPr>
                      <a:lvl3pPr>
                        <a:spcBef>
                          <a:spcPct val="20000"/>
                        </a:spcBef>
                        <a:defRPr sz="1400">
                          <a:solidFill>
                            <a:schemeClr val="tx1"/>
                          </a:solidFill>
                          <a:latin typeface="Verdana" panose="020B0604030504040204" pitchFamily="34" charset="0"/>
                        </a:defRPr>
                      </a:lvl3pPr>
                      <a:lvl4pPr>
                        <a:spcBef>
                          <a:spcPct val="20000"/>
                        </a:spcBef>
                        <a:defRPr sz="1200">
                          <a:solidFill>
                            <a:schemeClr val="tx1"/>
                          </a:solidFill>
                          <a:latin typeface="Verdana" panose="020B0604030504040204" pitchFamily="34" charset="0"/>
                        </a:defRPr>
                      </a:lvl4pPr>
                      <a:lvl5pPr>
                        <a:spcBef>
                          <a:spcPct val="20000"/>
                        </a:spcBef>
                        <a:defRPr sz="1200">
                          <a:solidFill>
                            <a:schemeClr val="tx1"/>
                          </a:solidFill>
                          <a:latin typeface="Verdana" panose="020B0604030504040204" pitchFamily="34" charset="0"/>
                        </a:defRPr>
                      </a:lvl5pPr>
                      <a:lvl6pPr fontAlgn="base">
                        <a:spcBef>
                          <a:spcPct val="20000"/>
                        </a:spcBef>
                        <a:spcAft>
                          <a:spcPct val="0"/>
                        </a:spcAft>
                        <a:defRPr sz="1200">
                          <a:solidFill>
                            <a:schemeClr val="tx1"/>
                          </a:solidFill>
                          <a:latin typeface="Verdana" panose="020B0604030504040204" pitchFamily="34" charset="0"/>
                        </a:defRPr>
                      </a:lvl6pPr>
                      <a:lvl7pPr fontAlgn="base">
                        <a:spcBef>
                          <a:spcPct val="20000"/>
                        </a:spcBef>
                        <a:spcAft>
                          <a:spcPct val="0"/>
                        </a:spcAft>
                        <a:defRPr sz="1200">
                          <a:solidFill>
                            <a:schemeClr val="tx1"/>
                          </a:solidFill>
                          <a:latin typeface="Verdana" panose="020B0604030504040204" pitchFamily="34" charset="0"/>
                        </a:defRPr>
                      </a:lvl7pPr>
                      <a:lvl8pPr fontAlgn="base">
                        <a:spcBef>
                          <a:spcPct val="20000"/>
                        </a:spcBef>
                        <a:spcAft>
                          <a:spcPct val="0"/>
                        </a:spcAft>
                        <a:defRPr sz="1200">
                          <a:solidFill>
                            <a:schemeClr val="tx1"/>
                          </a:solidFill>
                          <a:latin typeface="Verdana" panose="020B0604030504040204" pitchFamily="34" charset="0"/>
                        </a:defRPr>
                      </a:lvl8pPr>
                      <a:lvl9pPr fontAlgn="base">
                        <a:spcBef>
                          <a:spcPct val="20000"/>
                        </a:spcBef>
                        <a:spcAft>
                          <a:spcPct val="0"/>
                        </a:spcAft>
                        <a:defRPr sz="12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Verdana" panose="020B0604030504040204" pitchFamily="34" charset="0"/>
                        </a:rPr>
                        <a:t>a.call</a:t>
                      </a:r>
                      <a:r>
                        <a:rPr kumimoji="0" lang="en-US" altLang="en-US" sz="1400" b="0" i="0" u="none" strike="noStrike" cap="none" normalizeH="0" baseline="0" dirty="0">
                          <a:ln>
                            <a:noFill/>
                          </a:ln>
                          <a:solidFill>
                            <a:schemeClr val="tx1"/>
                          </a:solidFill>
                          <a:effectLst/>
                          <a:latin typeface="Verdana" panose="020B0604030504040204" pitchFamily="34"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89092" name="Rectangle 2">
            <a:extLst>
              <a:ext uri="{FF2B5EF4-FFF2-40B4-BE49-F238E27FC236}">
                <a16:creationId xmlns:a16="http://schemas.microsoft.com/office/drawing/2014/main" id="{4911F8BC-3709-4822-B63C-76C78A99CFD3}"/>
              </a:ext>
            </a:extLst>
          </p:cNvPr>
          <p:cNvSpPr>
            <a:spLocks noGrp="1" noChangeArrowheads="1"/>
          </p:cNvSpPr>
          <p:nvPr>
            <p:ph type="title"/>
          </p:nvPr>
        </p:nvSpPr>
        <p:spPr/>
        <p:txBody>
          <a:bodyPr/>
          <a:lstStyle/>
          <a:p>
            <a:pPr eaLnBrk="1" hangingPunct="1"/>
            <a:r>
              <a:rPr lang="en-US" altLang="en-US"/>
              <a:t>Switch Statement</a:t>
            </a:r>
          </a:p>
        </p:txBody>
      </p:sp>
      <p:sp>
        <p:nvSpPr>
          <p:cNvPr id="89093" name="Rectangle 3">
            <a:extLst>
              <a:ext uri="{FF2B5EF4-FFF2-40B4-BE49-F238E27FC236}">
                <a16:creationId xmlns:a16="http://schemas.microsoft.com/office/drawing/2014/main" id="{25CA7006-7231-40E2-8DC3-E774D44E2856}"/>
              </a:ext>
            </a:extLst>
          </p:cNvPr>
          <p:cNvSpPr>
            <a:spLocks noGrp="1" noChangeArrowheads="1"/>
          </p:cNvSpPr>
          <p:nvPr>
            <p:ph type="body" sz="half" idx="4294967295"/>
          </p:nvPr>
        </p:nvSpPr>
        <p:spPr>
          <a:xfrm>
            <a:off x="461034" y="1295400"/>
            <a:ext cx="8141427" cy="1495425"/>
          </a:xfrm>
        </p:spPr>
        <p:txBody>
          <a:bodyPr/>
          <a:lstStyle/>
          <a:p>
            <a:pPr eaLnBrk="1" hangingPunct="1"/>
            <a:r>
              <a:rPr lang="en-US" altLang="en-US" sz="1600" dirty="0"/>
              <a:t>An object that defines </a:t>
            </a:r>
            <a:r>
              <a:rPr lang="en-US" altLang="en-US" sz="1600" dirty="0" err="1"/>
              <a:t>isCase</a:t>
            </a:r>
            <a:r>
              <a:rPr lang="en-US" altLang="en-US" sz="1600" dirty="0"/>
              <a:t> method can be the candidate of a switch statement.</a:t>
            </a:r>
          </a:p>
          <a:p>
            <a:pPr eaLnBrk="1" hangingPunct="1"/>
            <a:r>
              <a:rPr lang="en-US" altLang="en-US" sz="1600" dirty="0"/>
              <a:t>All of the standard Java classes have </a:t>
            </a:r>
            <a:r>
              <a:rPr lang="en-US" altLang="en-US" sz="1600" dirty="0" err="1"/>
              <a:t>isCase</a:t>
            </a:r>
            <a:r>
              <a:rPr lang="en-US" altLang="en-US" sz="1600" dirty="0"/>
              <a:t> defined.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B85FBC-D594-426E-9CA5-34280D7BFEE4}"/>
              </a:ext>
            </a:extLst>
          </p:cNvPr>
          <p:cNvSpPr>
            <a:spLocks noGrp="1"/>
          </p:cNvSpPr>
          <p:nvPr>
            <p:ph type="title"/>
          </p:nvPr>
        </p:nvSpPr>
        <p:spPr/>
        <p:txBody>
          <a:bodyPr/>
          <a:lstStyle/>
          <a:p>
            <a:r>
              <a:rPr lang="en-IN" dirty="0"/>
              <a:t>Groovy installation</a:t>
            </a:r>
          </a:p>
        </p:txBody>
      </p:sp>
      <p:pic>
        <p:nvPicPr>
          <p:cNvPr id="4" name="Picture 3">
            <a:extLst>
              <a:ext uri="{FF2B5EF4-FFF2-40B4-BE49-F238E27FC236}">
                <a16:creationId xmlns:a16="http://schemas.microsoft.com/office/drawing/2014/main" id="{9A71CB80-C2F0-4A8A-B2E9-9B98A1E87926}"/>
              </a:ext>
            </a:extLst>
          </p:cNvPr>
          <p:cNvPicPr>
            <a:picLocks noChangeAspect="1"/>
          </p:cNvPicPr>
          <p:nvPr/>
        </p:nvPicPr>
        <p:blipFill rotWithShape="1">
          <a:blip r:embed="rId2"/>
          <a:srcRect b="7066"/>
          <a:stretch/>
        </p:blipFill>
        <p:spPr>
          <a:xfrm>
            <a:off x="0" y="857250"/>
            <a:ext cx="9144000" cy="4780070"/>
          </a:xfrm>
          <a:prstGeom prst="rect">
            <a:avLst/>
          </a:prstGeom>
        </p:spPr>
      </p:pic>
      <p:sp>
        <p:nvSpPr>
          <p:cNvPr id="7" name="TextBox 6">
            <a:extLst>
              <a:ext uri="{FF2B5EF4-FFF2-40B4-BE49-F238E27FC236}">
                <a16:creationId xmlns:a16="http://schemas.microsoft.com/office/drawing/2014/main" id="{5C292914-3459-4332-B028-FBD45DE09B73}"/>
              </a:ext>
            </a:extLst>
          </p:cNvPr>
          <p:cNvSpPr txBox="1"/>
          <p:nvPr/>
        </p:nvSpPr>
        <p:spPr>
          <a:xfrm>
            <a:off x="3009530" y="6000750"/>
            <a:ext cx="3390672" cy="369332"/>
          </a:xfrm>
          <a:prstGeom prst="rect">
            <a:avLst/>
          </a:prstGeom>
          <a:noFill/>
        </p:spPr>
        <p:txBody>
          <a:bodyPr wrap="none" rtlCol="0">
            <a:spAutoFit/>
          </a:bodyPr>
          <a:lstStyle/>
          <a:p>
            <a:r>
              <a:rPr lang="en-IN" dirty="0"/>
              <a:t>Select only groovy 4.0 compiler</a:t>
            </a:r>
          </a:p>
        </p:txBody>
      </p:sp>
      <p:cxnSp>
        <p:nvCxnSpPr>
          <p:cNvPr id="10" name="Straight Arrow Connector 9">
            <a:extLst>
              <a:ext uri="{FF2B5EF4-FFF2-40B4-BE49-F238E27FC236}">
                <a16:creationId xmlns:a16="http://schemas.microsoft.com/office/drawing/2014/main" id="{8A8E8D08-EC49-4D3B-8030-75E6482C5B66}"/>
              </a:ext>
            </a:extLst>
          </p:cNvPr>
          <p:cNvCxnSpPr/>
          <p:nvPr/>
        </p:nvCxnSpPr>
        <p:spPr>
          <a:xfrm flipH="1" flipV="1">
            <a:off x="2476870" y="2290439"/>
            <a:ext cx="1535837" cy="3710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578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2">
            <a:extLst>
              <a:ext uri="{FF2B5EF4-FFF2-40B4-BE49-F238E27FC236}">
                <a16:creationId xmlns:a16="http://schemas.microsoft.com/office/drawing/2014/main" id="{8381C3E1-B3D1-4EFF-A087-799A150B6E6F}"/>
              </a:ext>
            </a:extLst>
          </p:cNvPr>
          <p:cNvSpPr>
            <a:spLocks noGrp="1" noChangeArrowheads="1"/>
          </p:cNvSpPr>
          <p:nvPr>
            <p:ph type="title"/>
          </p:nvPr>
        </p:nvSpPr>
        <p:spPr/>
        <p:txBody>
          <a:bodyPr/>
          <a:lstStyle/>
          <a:p>
            <a:pPr eaLnBrk="1" hangingPunct="1"/>
            <a:r>
              <a:rPr lang="en-US" altLang="en-US"/>
              <a:t>Switch Statement Example</a:t>
            </a:r>
          </a:p>
        </p:txBody>
      </p:sp>
      <p:sp>
        <p:nvSpPr>
          <p:cNvPr id="91141" name="Rectangle 4">
            <a:extLst>
              <a:ext uri="{FF2B5EF4-FFF2-40B4-BE49-F238E27FC236}">
                <a16:creationId xmlns:a16="http://schemas.microsoft.com/office/drawing/2014/main" id="{5AAAFAF3-D62C-4315-8C97-338E2F235033}"/>
              </a:ext>
            </a:extLst>
          </p:cNvPr>
          <p:cNvSpPr>
            <a:spLocks noChangeArrowheads="1"/>
          </p:cNvSpPr>
          <p:nvPr/>
        </p:nvSpPr>
        <p:spPr bwMode="auto">
          <a:xfrm>
            <a:off x="1143000" y="1638300"/>
            <a:ext cx="6400800" cy="254635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50000"/>
              </a:spcBef>
              <a:buChar char="•"/>
              <a:defRPr sz="2000">
                <a:solidFill>
                  <a:schemeClr val="tx1"/>
                </a:solidFill>
                <a:latin typeface="Verdana" panose="020B0604030504040204" pitchFamily="34" charset="0"/>
              </a:defRPr>
            </a:lvl1pPr>
            <a:lvl2pPr marL="742950" indent="-285750">
              <a:spcBef>
                <a:spcPct val="20000"/>
              </a:spcBef>
              <a:buChar char="•"/>
              <a:defRPr>
                <a:solidFill>
                  <a:schemeClr val="tx1"/>
                </a:solidFill>
                <a:latin typeface="Verdana" panose="020B0604030504040204" pitchFamily="34" charset="0"/>
              </a:defRPr>
            </a:lvl2pPr>
            <a:lvl3pPr marL="1143000" indent="-228600">
              <a:spcBef>
                <a:spcPct val="20000"/>
              </a:spcBef>
              <a:buChar char="•"/>
              <a:defRPr sz="1600">
                <a:solidFill>
                  <a:schemeClr val="tx1"/>
                </a:solidFill>
                <a:latin typeface="Verdana" panose="020B0604030504040204" pitchFamily="34" charset="0"/>
              </a:defRPr>
            </a:lvl3pPr>
            <a:lvl4pPr marL="1600200" indent="-228600">
              <a:spcBef>
                <a:spcPct val="20000"/>
              </a:spcBef>
              <a:buChar char="•"/>
              <a:defRPr sz="1400">
                <a:solidFill>
                  <a:schemeClr val="tx1"/>
                </a:solidFill>
                <a:latin typeface="Verdana" panose="020B0604030504040204" pitchFamily="34" charset="0"/>
              </a:defRPr>
            </a:lvl4pPr>
            <a:lvl5pPr marL="2057400" indent="-228600">
              <a:spcBef>
                <a:spcPct val="20000"/>
              </a:spcBef>
              <a:buChar char="•"/>
              <a:defRPr sz="14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4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4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4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400">
                <a:solidFill>
                  <a:schemeClr val="tx1"/>
                </a:solidFill>
                <a:latin typeface="Verdana" panose="020B0604030504040204" pitchFamily="34" charset="0"/>
              </a:defRPr>
            </a:lvl9pPr>
          </a:lstStyle>
          <a:p>
            <a:pPr>
              <a:spcBef>
                <a:spcPct val="0"/>
              </a:spcBef>
              <a:buFontTx/>
              <a:buNone/>
            </a:pPr>
            <a:r>
              <a:rPr lang="en-US" altLang="en-US" sz="1600" b="1">
                <a:latin typeface="Courier New" panose="02070309020205020404" pitchFamily="49" charset="0"/>
              </a:rPr>
              <a:t>switch (10) </a:t>
            </a:r>
          </a:p>
          <a:p>
            <a:pPr>
              <a:spcBef>
                <a:spcPct val="0"/>
              </a:spcBef>
              <a:buFontTx/>
              <a:buNone/>
            </a:pPr>
            <a:r>
              <a:rPr lang="en-US" altLang="en-US" sz="1600" b="1">
                <a:latin typeface="Courier New" panose="02070309020205020404" pitchFamily="49" charset="0"/>
              </a:rPr>
              <a:t>{</a:t>
            </a:r>
          </a:p>
          <a:p>
            <a:pPr>
              <a:spcBef>
                <a:spcPct val="0"/>
              </a:spcBef>
              <a:buFontTx/>
              <a:buNone/>
            </a:pPr>
            <a:r>
              <a:rPr lang="en-US" altLang="en-US" sz="1600" b="1">
                <a:latin typeface="Courier New" panose="02070309020205020404" pitchFamily="49" charset="0"/>
              </a:rPr>
              <a:t>   case 0 : assert false ; break</a:t>
            </a:r>
          </a:p>
          <a:p>
            <a:pPr>
              <a:spcBef>
                <a:spcPct val="0"/>
              </a:spcBef>
              <a:buFontTx/>
              <a:buNone/>
            </a:pPr>
            <a:r>
              <a:rPr lang="en-US" altLang="en-US" sz="1600" b="1">
                <a:latin typeface="Courier New" panose="02070309020205020404" pitchFamily="49" charset="0"/>
              </a:rPr>
              <a:t>   case 0..9 : assert false ; break</a:t>
            </a:r>
          </a:p>
          <a:p>
            <a:pPr>
              <a:spcBef>
                <a:spcPct val="0"/>
              </a:spcBef>
              <a:buFontTx/>
              <a:buNone/>
            </a:pPr>
            <a:r>
              <a:rPr lang="en-US" altLang="en-US" sz="1600" b="1">
                <a:latin typeface="Courier New" panose="02070309020205020404" pitchFamily="49" charset="0"/>
              </a:rPr>
              <a:t>   case [8,9,11] : assert false ; break</a:t>
            </a:r>
          </a:p>
          <a:p>
            <a:pPr>
              <a:spcBef>
                <a:spcPct val="0"/>
              </a:spcBef>
              <a:buFontTx/>
              <a:buNone/>
            </a:pPr>
            <a:r>
              <a:rPr lang="en-US" altLang="en-US" sz="1600" b="1">
                <a:latin typeface="Courier New" panose="02070309020205020404" pitchFamily="49" charset="0"/>
              </a:rPr>
              <a:t>   case Float : assert false ; break</a:t>
            </a:r>
          </a:p>
          <a:p>
            <a:pPr>
              <a:spcBef>
                <a:spcPct val="0"/>
              </a:spcBef>
              <a:buFontTx/>
              <a:buNone/>
            </a:pPr>
            <a:r>
              <a:rPr lang="en-US" altLang="en-US" sz="1600" b="1">
                <a:latin typeface="Courier New" panose="02070309020205020404" pitchFamily="49" charset="0"/>
              </a:rPr>
              <a:t>   case {it%3 == 0}: assert false ; break</a:t>
            </a:r>
          </a:p>
          <a:p>
            <a:pPr>
              <a:spcBef>
                <a:spcPct val="0"/>
              </a:spcBef>
              <a:buFontTx/>
              <a:buNone/>
            </a:pPr>
            <a:r>
              <a:rPr lang="en-US" altLang="en-US" sz="1600" b="1">
                <a:latin typeface="Courier New" panose="02070309020205020404" pitchFamily="49" charset="0"/>
              </a:rPr>
              <a:t>   case ~/../ : assert true ; break</a:t>
            </a:r>
          </a:p>
          <a:p>
            <a:pPr>
              <a:spcBef>
                <a:spcPct val="0"/>
              </a:spcBef>
              <a:buFontTx/>
              <a:buNone/>
            </a:pPr>
            <a:r>
              <a:rPr lang="en-US" altLang="en-US" sz="1600" b="1">
                <a:latin typeface="Courier New" panose="02070309020205020404" pitchFamily="49" charset="0"/>
              </a:rPr>
              <a:t>   default : assert false ; break</a:t>
            </a:r>
          </a:p>
          <a:p>
            <a:pPr>
              <a:spcBef>
                <a:spcPct val="0"/>
              </a:spcBef>
              <a:buFontTx/>
              <a:buNone/>
            </a:pPr>
            <a:r>
              <a:rPr lang="en-US" altLang="en-US" sz="1600" b="1">
                <a:latin typeface="Courier New" panose="02070309020205020404" pitchFamily="49" charset="0"/>
              </a:rPr>
              <a: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9" name="Rectangle 3">
            <a:extLst>
              <a:ext uri="{FF2B5EF4-FFF2-40B4-BE49-F238E27FC236}">
                <a16:creationId xmlns:a16="http://schemas.microsoft.com/office/drawing/2014/main" id="{B71DBE79-174D-4BA2-B3B7-392EE71424F6}"/>
              </a:ext>
            </a:extLst>
          </p:cNvPr>
          <p:cNvSpPr>
            <a:spLocks noGrp="1" noChangeArrowheads="1"/>
          </p:cNvSpPr>
          <p:nvPr>
            <p:ph sz="quarter" idx="12"/>
          </p:nvPr>
        </p:nvSpPr>
        <p:spPr/>
        <p:txBody>
          <a:bodyPr/>
          <a:lstStyle/>
          <a:p>
            <a:pPr eaLnBrk="1" hangingPunct="1">
              <a:lnSpc>
                <a:spcPct val="90000"/>
              </a:lnSpc>
            </a:pPr>
            <a:r>
              <a:rPr lang="en-US" altLang="en-US"/>
              <a:t>Mostly the same as Java.</a:t>
            </a:r>
          </a:p>
          <a:p>
            <a:pPr eaLnBrk="1" hangingPunct="1">
              <a:lnSpc>
                <a:spcPct val="90000"/>
              </a:lnSpc>
            </a:pPr>
            <a:r>
              <a:rPr lang="en-US" altLang="en-US"/>
              <a:t>Standard Java for not supported.</a:t>
            </a:r>
          </a:p>
          <a:p>
            <a:pPr eaLnBrk="1" hangingPunct="1">
              <a:lnSpc>
                <a:spcPct val="90000"/>
              </a:lnSpc>
              <a:buFontTx/>
              <a:buNone/>
            </a:pPr>
            <a:r>
              <a:rPr lang="en-US" altLang="en-US"/>
              <a:t>	Use for(x in 0..9) instead</a:t>
            </a:r>
          </a:p>
          <a:p>
            <a:pPr eaLnBrk="1" hangingPunct="1">
              <a:lnSpc>
                <a:spcPct val="90000"/>
              </a:lnSpc>
            </a:pPr>
            <a:r>
              <a:rPr lang="en-US" altLang="en-US"/>
              <a:t>Enhanced for loop, like Java 5 but uses in rather than ':' and doesn't requires lists to be templated.</a:t>
            </a:r>
          </a:p>
          <a:p>
            <a:pPr eaLnBrk="1" hangingPunct="1">
              <a:lnSpc>
                <a:spcPct val="90000"/>
              </a:lnSpc>
            </a:pPr>
            <a:r>
              <a:rPr lang="en-US" altLang="en-US"/>
              <a:t>In many cases, closures can be used instead.</a:t>
            </a:r>
          </a:p>
        </p:txBody>
      </p:sp>
      <p:sp>
        <p:nvSpPr>
          <p:cNvPr id="93188" name="Rectangle 2">
            <a:extLst>
              <a:ext uri="{FF2B5EF4-FFF2-40B4-BE49-F238E27FC236}">
                <a16:creationId xmlns:a16="http://schemas.microsoft.com/office/drawing/2014/main" id="{02049F52-D0B4-4BD1-AEE8-217222FEDA76}"/>
              </a:ext>
            </a:extLst>
          </p:cNvPr>
          <p:cNvSpPr>
            <a:spLocks noGrp="1" noChangeArrowheads="1"/>
          </p:cNvSpPr>
          <p:nvPr>
            <p:ph type="title"/>
          </p:nvPr>
        </p:nvSpPr>
        <p:spPr/>
        <p:txBody>
          <a:bodyPr/>
          <a:lstStyle/>
          <a:p>
            <a:pPr eaLnBrk="1" hangingPunct="1"/>
            <a:r>
              <a:rPr lang="en-US" altLang="en-US"/>
              <a:t>Looping</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6A5137-6D9C-4F4B-9A6A-CC2A299CEDFA}"/>
              </a:ext>
            </a:extLst>
          </p:cNvPr>
          <p:cNvSpPr>
            <a:spLocks noGrp="1"/>
          </p:cNvSpPr>
          <p:nvPr>
            <p:ph type="title"/>
          </p:nvPr>
        </p:nvSpPr>
        <p:spPr/>
        <p:txBody>
          <a:bodyPr/>
          <a:lstStyle/>
          <a:p>
            <a:r>
              <a:rPr lang="en-IN" dirty="0"/>
              <a:t>Regular Expression</a:t>
            </a:r>
          </a:p>
        </p:txBody>
      </p:sp>
      <p:pic>
        <p:nvPicPr>
          <p:cNvPr id="7" name="Picture 6">
            <a:extLst>
              <a:ext uri="{FF2B5EF4-FFF2-40B4-BE49-F238E27FC236}">
                <a16:creationId xmlns:a16="http://schemas.microsoft.com/office/drawing/2014/main" id="{4F97753A-96FA-4D8C-919E-3EF35B4DC818}"/>
              </a:ext>
            </a:extLst>
          </p:cNvPr>
          <p:cNvPicPr>
            <a:picLocks noChangeAspect="1"/>
          </p:cNvPicPr>
          <p:nvPr/>
        </p:nvPicPr>
        <p:blipFill rotWithShape="1">
          <a:blip r:embed="rId2"/>
          <a:srcRect l="13775" t="20159" r="37347" b="5465"/>
          <a:stretch/>
        </p:blipFill>
        <p:spPr>
          <a:xfrm>
            <a:off x="656978" y="1292290"/>
            <a:ext cx="6191692" cy="5299777"/>
          </a:xfrm>
          <a:prstGeom prst="rect">
            <a:avLst/>
          </a:prstGeom>
        </p:spPr>
      </p:pic>
    </p:spTree>
    <p:extLst>
      <p:ext uri="{BB962C8B-B14F-4D97-AF65-F5344CB8AC3E}">
        <p14:creationId xmlns:p14="http://schemas.microsoft.com/office/powerpoint/2010/main" val="26206909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6A5137-6D9C-4F4B-9A6A-CC2A299CEDFA}"/>
              </a:ext>
            </a:extLst>
          </p:cNvPr>
          <p:cNvSpPr>
            <a:spLocks noGrp="1"/>
          </p:cNvSpPr>
          <p:nvPr>
            <p:ph type="title"/>
          </p:nvPr>
        </p:nvSpPr>
        <p:spPr/>
        <p:txBody>
          <a:bodyPr/>
          <a:lstStyle/>
          <a:p>
            <a:r>
              <a:rPr lang="en-IN" dirty="0"/>
              <a:t>Regular Expression</a:t>
            </a:r>
          </a:p>
        </p:txBody>
      </p:sp>
      <p:pic>
        <p:nvPicPr>
          <p:cNvPr id="5" name="Picture 4">
            <a:extLst>
              <a:ext uri="{FF2B5EF4-FFF2-40B4-BE49-F238E27FC236}">
                <a16:creationId xmlns:a16="http://schemas.microsoft.com/office/drawing/2014/main" id="{1133B502-CAC0-4DBB-B920-F910F0111608}"/>
              </a:ext>
            </a:extLst>
          </p:cNvPr>
          <p:cNvPicPr>
            <a:picLocks noChangeAspect="1"/>
          </p:cNvPicPr>
          <p:nvPr/>
        </p:nvPicPr>
        <p:blipFill rotWithShape="1">
          <a:blip r:embed="rId2"/>
          <a:srcRect l="13673" t="20703" r="28979" b="11451"/>
          <a:stretch/>
        </p:blipFill>
        <p:spPr>
          <a:xfrm>
            <a:off x="461035" y="1294513"/>
            <a:ext cx="8104467" cy="5393365"/>
          </a:xfrm>
          <a:prstGeom prst="rect">
            <a:avLst/>
          </a:prstGeom>
        </p:spPr>
      </p:pic>
    </p:spTree>
    <p:extLst>
      <p:ext uri="{BB962C8B-B14F-4D97-AF65-F5344CB8AC3E}">
        <p14:creationId xmlns:p14="http://schemas.microsoft.com/office/powerpoint/2010/main" val="15451906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6A5137-6D9C-4F4B-9A6A-CC2A299CEDFA}"/>
              </a:ext>
            </a:extLst>
          </p:cNvPr>
          <p:cNvSpPr>
            <a:spLocks noGrp="1"/>
          </p:cNvSpPr>
          <p:nvPr>
            <p:ph type="title"/>
          </p:nvPr>
        </p:nvSpPr>
        <p:spPr/>
        <p:txBody>
          <a:bodyPr/>
          <a:lstStyle/>
          <a:p>
            <a:r>
              <a:rPr lang="en-IN" dirty="0"/>
              <a:t>Regular Expression</a:t>
            </a:r>
          </a:p>
        </p:txBody>
      </p:sp>
      <p:pic>
        <p:nvPicPr>
          <p:cNvPr id="4" name="Picture 3">
            <a:extLst>
              <a:ext uri="{FF2B5EF4-FFF2-40B4-BE49-F238E27FC236}">
                <a16:creationId xmlns:a16="http://schemas.microsoft.com/office/drawing/2014/main" id="{837C54AA-08C8-4830-B65D-18A92194894E}"/>
              </a:ext>
            </a:extLst>
          </p:cNvPr>
          <p:cNvPicPr>
            <a:picLocks noChangeAspect="1"/>
          </p:cNvPicPr>
          <p:nvPr/>
        </p:nvPicPr>
        <p:blipFill rotWithShape="1">
          <a:blip r:embed="rId2"/>
          <a:srcRect l="13981" t="20340" r="28162" b="9093"/>
          <a:stretch/>
        </p:blipFill>
        <p:spPr>
          <a:xfrm>
            <a:off x="541176" y="1427583"/>
            <a:ext cx="7809722" cy="5357994"/>
          </a:xfrm>
          <a:prstGeom prst="rect">
            <a:avLst/>
          </a:prstGeom>
        </p:spPr>
      </p:pic>
    </p:spTree>
    <p:extLst>
      <p:ext uri="{BB962C8B-B14F-4D97-AF65-F5344CB8AC3E}">
        <p14:creationId xmlns:p14="http://schemas.microsoft.com/office/powerpoint/2010/main" val="21423644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3">
            <a:extLst>
              <a:ext uri="{FF2B5EF4-FFF2-40B4-BE49-F238E27FC236}">
                <a16:creationId xmlns:a16="http://schemas.microsoft.com/office/drawing/2014/main" id="{9E1D22E0-6F56-434E-89C3-E43CB05F5FB4}"/>
              </a:ext>
            </a:extLst>
          </p:cNvPr>
          <p:cNvSpPr>
            <a:spLocks noGrp="1" noChangeArrowheads="1"/>
          </p:cNvSpPr>
          <p:nvPr>
            <p:ph sz="quarter" idx="12"/>
          </p:nvPr>
        </p:nvSpPr>
        <p:spPr/>
        <p:txBody>
          <a:bodyPr/>
          <a:lstStyle/>
          <a:p>
            <a:pPr eaLnBrk="1" hangingPunct="1"/>
            <a:r>
              <a:rPr lang="en-US" altLang="en-US" dirty="0"/>
              <a:t>Mostly the same as java with the following differences.</a:t>
            </a:r>
          </a:p>
          <a:p>
            <a:pPr eaLnBrk="1" hangingPunct="1"/>
            <a:r>
              <a:rPr lang="en-US" altLang="en-US" dirty="0"/>
              <a:t>Declaration of exceptions in method signatures is optional. (Even for checked exceptions)</a:t>
            </a:r>
          </a:p>
          <a:p>
            <a:pPr eaLnBrk="1" hangingPunct="1"/>
            <a:r>
              <a:rPr lang="en-US" altLang="en-US" dirty="0"/>
              <a:t>You therefore don't have to catch checked exceptions, they just go up the call stack</a:t>
            </a:r>
          </a:p>
        </p:txBody>
      </p:sp>
      <p:sp>
        <p:nvSpPr>
          <p:cNvPr id="95236" name="Rectangle 2">
            <a:extLst>
              <a:ext uri="{FF2B5EF4-FFF2-40B4-BE49-F238E27FC236}">
                <a16:creationId xmlns:a16="http://schemas.microsoft.com/office/drawing/2014/main" id="{2F3120BC-C7CE-4A6C-8ED7-6A78F9226BCC}"/>
              </a:ext>
            </a:extLst>
          </p:cNvPr>
          <p:cNvSpPr>
            <a:spLocks noGrp="1" noChangeArrowheads="1"/>
          </p:cNvSpPr>
          <p:nvPr>
            <p:ph type="title"/>
          </p:nvPr>
        </p:nvSpPr>
        <p:spPr/>
        <p:txBody>
          <a:bodyPr/>
          <a:lstStyle/>
          <a:p>
            <a:pPr eaLnBrk="1" hangingPunct="1"/>
            <a:r>
              <a:rPr lang="en-US" altLang="en-US" dirty="0"/>
              <a:t>Exceptions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3B4B08-BB67-461B-90DB-806828AE3B07}"/>
              </a:ext>
            </a:extLst>
          </p:cNvPr>
          <p:cNvSpPr>
            <a:spLocks noGrp="1"/>
          </p:cNvSpPr>
          <p:nvPr>
            <p:ph type="title"/>
          </p:nvPr>
        </p:nvSpPr>
        <p:spPr/>
        <p:txBody>
          <a:bodyPr/>
          <a:lstStyle/>
          <a:p>
            <a:r>
              <a:rPr lang="en-IN" dirty="0"/>
              <a:t>Markup Builder</a:t>
            </a:r>
          </a:p>
        </p:txBody>
      </p:sp>
      <p:pic>
        <p:nvPicPr>
          <p:cNvPr id="5" name="Picture 4">
            <a:extLst>
              <a:ext uri="{FF2B5EF4-FFF2-40B4-BE49-F238E27FC236}">
                <a16:creationId xmlns:a16="http://schemas.microsoft.com/office/drawing/2014/main" id="{07B96BB4-CFD0-4406-9DE2-51E556F67EE8}"/>
              </a:ext>
            </a:extLst>
          </p:cNvPr>
          <p:cNvPicPr>
            <a:picLocks noChangeAspect="1"/>
          </p:cNvPicPr>
          <p:nvPr/>
        </p:nvPicPr>
        <p:blipFill rotWithShape="1">
          <a:blip r:embed="rId2"/>
          <a:srcRect l="13980" t="20159" r="28877" b="11815"/>
          <a:stretch/>
        </p:blipFill>
        <p:spPr>
          <a:xfrm>
            <a:off x="461035" y="1474236"/>
            <a:ext cx="8067145" cy="5402107"/>
          </a:xfrm>
          <a:prstGeom prst="rect">
            <a:avLst/>
          </a:prstGeom>
        </p:spPr>
      </p:pic>
    </p:spTree>
    <p:extLst>
      <p:ext uri="{BB962C8B-B14F-4D97-AF65-F5344CB8AC3E}">
        <p14:creationId xmlns:p14="http://schemas.microsoft.com/office/powerpoint/2010/main" val="24156634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3B4B08-BB67-461B-90DB-806828AE3B07}"/>
              </a:ext>
            </a:extLst>
          </p:cNvPr>
          <p:cNvSpPr>
            <a:spLocks noGrp="1"/>
          </p:cNvSpPr>
          <p:nvPr>
            <p:ph type="title"/>
          </p:nvPr>
        </p:nvSpPr>
        <p:spPr/>
        <p:txBody>
          <a:bodyPr/>
          <a:lstStyle/>
          <a:p>
            <a:r>
              <a:rPr lang="en-IN" dirty="0"/>
              <a:t>Swing Builder</a:t>
            </a:r>
          </a:p>
        </p:txBody>
      </p:sp>
      <p:pic>
        <p:nvPicPr>
          <p:cNvPr id="4" name="Picture 3">
            <a:extLst>
              <a:ext uri="{FF2B5EF4-FFF2-40B4-BE49-F238E27FC236}">
                <a16:creationId xmlns:a16="http://schemas.microsoft.com/office/drawing/2014/main" id="{B847E02F-10D7-4AE8-BD16-0A9B64FB200E}"/>
              </a:ext>
            </a:extLst>
          </p:cNvPr>
          <p:cNvPicPr>
            <a:picLocks noChangeAspect="1"/>
          </p:cNvPicPr>
          <p:nvPr/>
        </p:nvPicPr>
        <p:blipFill rotWithShape="1">
          <a:blip r:embed="rId2"/>
          <a:srcRect l="13433" t="20781" r="28358" b="9823"/>
          <a:stretch/>
        </p:blipFill>
        <p:spPr>
          <a:xfrm>
            <a:off x="578497" y="1418254"/>
            <a:ext cx="7501813" cy="5030801"/>
          </a:xfrm>
          <a:prstGeom prst="rect">
            <a:avLst/>
          </a:prstGeom>
        </p:spPr>
      </p:pic>
    </p:spTree>
    <p:extLst>
      <p:ext uri="{BB962C8B-B14F-4D97-AF65-F5344CB8AC3E}">
        <p14:creationId xmlns:p14="http://schemas.microsoft.com/office/powerpoint/2010/main" val="40963131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3B4B08-BB67-461B-90DB-806828AE3B07}"/>
              </a:ext>
            </a:extLst>
          </p:cNvPr>
          <p:cNvSpPr>
            <a:spLocks noGrp="1"/>
          </p:cNvSpPr>
          <p:nvPr>
            <p:ph type="title"/>
          </p:nvPr>
        </p:nvSpPr>
        <p:spPr/>
        <p:txBody>
          <a:bodyPr/>
          <a:lstStyle/>
          <a:p>
            <a:r>
              <a:rPr lang="en-IN" dirty="0" err="1"/>
              <a:t>SwingX</a:t>
            </a:r>
            <a:r>
              <a:rPr lang="en-IN" dirty="0"/>
              <a:t> Builder</a:t>
            </a:r>
          </a:p>
        </p:txBody>
      </p:sp>
      <p:pic>
        <p:nvPicPr>
          <p:cNvPr id="5" name="Picture 4">
            <a:extLst>
              <a:ext uri="{FF2B5EF4-FFF2-40B4-BE49-F238E27FC236}">
                <a16:creationId xmlns:a16="http://schemas.microsoft.com/office/drawing/2014/main" id="{0310D0D7-2C22-49BE-84BF-9C6D27E6C1B5}"/>
              </a:ext>
            </a:extLst>
          </p:cNvPr>
          <p:cNvPicPr>
            <a:picLocks noChangeAspect="1"/>
          </p:cNvPicPr>
          <p:nvPr/>
        </p:nvPicPr>
        <p:blipFill rotWithShape="1">
          <a:blip r:embed="rId2"/>
          <a:srcRect l="13878" t="22517" r="28877" b="8186"/>
          <a:stretch/>
        </p:blipFill>
        <p:spPr>
          <a:xfrm>
            <a:off x="793101" y="1567542"/>
            <a:ext cx="7548466" cy="5139952"/>
          </a:xfrm>
          <a:prstGeom prst="rect">
            <a:avLst/>
          </a:prstGeom>
        </p:spPr>
      </p:pic>
    </p:spTree>
    <p:extLst>
      <p:ext uri="{BB962C8B-B14F-4D97-AF65-F5344CB8AC3E}">
        <p14:creationId xmlns:p14="http://schemas.microsoft.com/office/powerpoint/2010/main" val="19224996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3B4B08-BB67-461B-90DB-806828AE3B07}"/>
              </a:ext>
            </a:extLst>
          </p:cNvPr>
          <p:cNvSpPr>
            <a:spLocks noGrp="1"/>
          </p:cNvSpPr>
          <p:nvPr>
            <p:ph type="title"/>
          </p:nvPr>
        </p:nvSpPr>
        <p:spPr/>
        <p:txBody>
          <a:bodyPr/>
          <a:lstStyle/>
          <a:p>
            <a:r>
              <a:rPr lang="en-IN" dirty="0"/>
              <a:t>Graphics Builder</a:t>
            </a:r>
          </a:p>
        </p:txBody>
      </p:sp>
      <p:pic>
        <p:nvPicPr>
          <p:cNvPr id="4" name="Picture 3">
            <a:extLst>
              <a:ext uri="{FF2B5EF4-FFF2-40B4-BE49-F238E27FC236}">
                <a16:creationId xmlns:a16="http://schemas.microsoft.com/office/drawing/2014/main" id="{951BAB14-7B9F-46D3-8DC5-6ECB7B68848F}"/>
              </a:ext>
            </a:extLst>
          </p:cNvPr>
          <p:cNvPicPr>
            <a:picLocks noChangeAspect="1"/>
          </p:cNvPicPr>
          <p:nvPr/>
        </p:nvPicPr>
        <p:blipFill rotWithShape="1">
          <a:blip r:embed="rId2"/>
          <a:srcRect l="15204" t="23607" r="28164" b="17255"/>
          <a:stretch/>
        </p:blipFill>
        <p:spPr>
          <a:xfrm>
            <a:off x="373223" y="1285842"/>
            <a:ext cx="8658810" cy="5086075"/>
          </a:xfrm>
          <a:prstGeom prst="rect">
            <a:avLst/>
          </a:prstGeom>
        </p:spPr>
      </p:pic>
    </p:spTree>
    <p:extLst>
      <p:ext uri="{BB962C8B-B14F-4D97-AF65-F5344CB8AC3E}">
        <p14:creationId xmlns:p14="http://schemas.microsoft.com/office/powerpoint/2010/main" val="18118167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Custom 2">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F65D84-E0F8-41F8-8AB1-093C0ADE7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514F291-B47C-48A1-B199-EBD0A7B4E780}">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4692</TotalTime>
  <Words>6087</Words>
  <Application>Microsoft Office PowerPoint</Application>
  <PresentationFormat>On-screen Show (4:3)</PresentationFormat>
  <Paragraphs>976</Paragraphs>
  <Slides>167</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167</vt:i4>
      </vt:variant>
    </vt:vector>
  </HeadingPairs>
  <TitlesOfParts>
    <vt:vector size="172" baseType="lpstr">
      <vt:lpstr>Arial</vt:lpstr>
      <vt:lpstr>Calibri</vt:lpstr>
      <vt:lpstr>Courier New</vt:lpstr>
      <vt:lpstr>Verdana</vt:lpstr>
      <vt:lpstr>Pencils_02_2012</vt:lpstr>
      <vt:lpstr>PowerPoint Presentation</vt:lpstr>
      <vt:lpstr>Goals</vt:lpstr>
      <vt:lpstr>Goals</vt:lpstr>
      <vt:lpstr>Groovy installation</vt:lpstr>
      <vt:lpstr>Groovy installation</vt:lpstr>
      <vt:lpstr>Groovy installation</vt:lpstr>
      <vt:lpstr>Groovy installation</vt:lpstr>
      <vt:lpstr>Groovy installation</vt:lpstr>
      <vt:lpstr>Groovy installation</vt:lpstr>
      <vt:lpstr>Groovy installation</vt:lpstr>
      <vt:lpstr>Groovy installation</vt:lpstr>
      <vt:lpstr>Groovy installation</vt:lpstr>
      <vt:lpstr>Next JVM</vt:lpstr>
      <vt:lpstr>Static Vs Dynamic Languages</vt:lpstr>
      <vt:lpstr>Static Vs Dynamic Languages</vt:lpstr>
      <vt:lpstr>Static Vs Dynamic Languages</vt:lpstr>
      <vt:lpstr>Polygot Programming</vt:lpstr>
      <vt:lpstr>Groovy</vt:lpstr>
      <vt:lpstr>Why groovy</vt:lpstr>
      <vt:lpstr>Why groovy</vt:lpstr>
      <vt:lpstr>Where does Groovy FIT</vt:lpstr>
      <vt:lpstr>Scripting Languages The old new new thing…</vt:lpstr>
      <vt:lpstr>Script Languages Reputation</vt:lpstr>
      <vt:lpstr>Groovy Overview</vt:lpstr>
      <vt:lpstr>Groovy &amp; Java – Seamless Integration </vt:lpstr>
      <vt:lpstr>Power in your code: a feature-rich language</vt:lpstr>
      <vt:lpstr>Power in your code: a feature-rich language</vt:lpstr>
      <vt:lpstr>Direct vs. Precompiled Mode in Groovy</vt:lpstr>
      <vt:lpstr>Direct vs. Precompiled Mode in Groovy</vt:lpstr>
      <vt:lpstr>Compiling and executing Groovy programs</vt:lpstr>
      <vt:lpstr>Visualizing memory management in JVM(Java, Kotlin, Scala, Groovy, Clojure)</vt:lpstr>
      <vt:lpstr>Groovy vs Java</vt:lpstr>
      <vt:lpstr>Groovy vs Java</vt:lpstr>
      <vt:lpstr>Groovy vs Java</vt:lpstr>
      <vt:lpstr>Groovy vs Java</vt:lpstr>
      <vt:lpstr>Groovy vs Java</vt:lpstr>
      <vt:lpstr>Groovy vs Java</vt:lpstr>
      <vt:lpstr>Groovy vs Java</vt:lpstr>
      <vt:lpstr>Groovy vs Java</vt:lpstr>
      <vt:lpstr>Default Imports</vt:lpstr>
      <vt:lpstr>Groovy vs JavaScript</vt:lpstr>
      <vt:lpstr>Groovy vs JavaScript</vt:lpstr>
      <vt:lpstr>Groovy Comments</vt:lpstr>
      <vt:lpstr>Gradle Project</vt:lpstr>
      <vt:lpstr>Gradle Project</vt:lpstr>
      <vt:lpstr>Gradle Project</vt:lpstr>
      <vt:lpstr>Groovy Script</vt:lpstr>
      <vt:lpstr>Groovy Types</vt:lpstr>
      <vt:lpstr>Groovy Types</vt:lpstr>
      <vt:lpstr>Groovy Types</vt:lpstr>
      <vt:lpstr>Def keyword</vt:lpstr>
      <vt:lpstr>Types Example</vt:lpstr>
      <vt:lpstr>Operator Overloading</vt:lpstr>
      <vt:lpstr>Strings</vt:lpstr>
      <vt:lpstr>Strings</vt:lpstr>
      <vt:lpstr>Strings</vt:lpstr>
      <vt:lpstr>Strings</vt:lpstr>
      <vt:lpstr>Regular Expressions</vt:lpstr>
      <vt:lpstr>Regular Expressions</vt:lpstr>
      <vt:lpstr>Ranges</vt:lpstr>
      <vt:lpstr>Ranges Example</vt:lpstr>
      <vt:lpstr>Lists and Maps</vt:lpstr>
      <vt:lpstr>Lists - Specifying</vt:lpstr>
      <vt:lpstr>Lists – Overloaded Subscript Operator</vt:lpstr>
      <vt:lpstr>Lists – Negative Indexes</vt:lpstr>
      <vt:lpstr>Lists – Adding and Removing</vt:lpstr>
      <vt:lpstr>Lists – GDK Methods</vt:lpstr>
      <vt:lpstr>Lists Iteration with Closures</vt:lpstr>
      <vt:lpstr>Maps - Specifying</vt:lpstr>
      <vt:lpstr>Maps - Access</vt:lpstr>
      <vt:lpstr>Maps - Iteration</vt:lpstr>
      <vt:lpstr>Closures</vt:lpstr>
      <vt:lpstr>Closures</vt:lpstr>
      <vt:lpstr>Closures</vt:lpstr>
      <vt:lpstr>Closures</vt:lpstr>
      <vt:lpstr>Closures</vt:lpstr>
      <vt:lpstr>Closures - Specifying</vt:lpstr>
      <vt:lpstr>Closures - Calling</vt:lpstr>
      <vt:lpstr>Closures</vt:lpstr>
      <vt:lpstr>Normal Parameters</vt:lpstr>
      <vt:lpstr>Implicit parameter</vt:lpstr>
      <vt:lpstr>Varargs</vt:lpstr>
      <vt:lpstr>Groovy Truth</vt:lpstr>
      <vt:lpstr>Groovy Truth</vt:lpstr>
      <vt:lpstr>Groovy Truth</vt:lpstr>
      <vt:lpstr>Groovy Truth</vt:lpstr>
      <vt:lpstr>Groovy Truth</vt:lpstr>
      <vt:lpstr>Groovy Truth</vt:lpstr>
      <vt:lpstr>Switch Statement</vt:lpstr>
      <vt:lpstr>Switch Statement Example</vt:lpstr>
      <vt:lpstr>Looping</vt:lpstr>
      <vt:lpstr>Regular Expression</vt:lpstr>
      <vt:lpstr>Regular Expression</vt:lpstr>
      <vt:lpstr>Regular Expression</vt:lpstr>
      <vt:lpstr>Exceptions</vt:lpstr>
      <vt:lpstr>Markup Builder</vt:lpstr>
      <vt:lpstr>Swing Builder</vt:lpstr>
      <vt:lpstr>SwingX Builder</vt:lpstr>
      <vt:lpstr>Graphics Builder</vt:lpstr>
      <vt:lpstr>Ant Builder</vt:lpstr>
      <vt:lpstr>Ant Builder</vt:lpstr>
      <vt:lpstr>Ant Builder</vt:lpstr>
      <vt:lpstr>OOPS</vt:lpstr>
      <vt:lpstr>OOPS</vt:lpstr>
      <vt:lpstr>Classes</vt:lpstr>
      <vt:lpstr>Class – Field Access</vt:lpstr>
      <vt:lpstr>Class – Field Access</vt:lpstr>
      <vt:lpstr>Class – Overriding Field Access</vt:lpstr>
      <vt:lpstr>Method Declaration</vt:lpstr>
      <vt:lpstr>Method Example</vt:lpstr>
      <vt:lpstr>Method Example</vt:lpstr>
      <vt:lpstr>Method Example</vt:lpstr>
      <vt:lpstr>Safe Dereferencing</vt:lpstr>
      <vt:lpstr>Constructors</vt:lpstr>
      <vt:lpstr>Constructors</vt:lpstr>
      <vt:lpstr>.groovy Files</vt:lpstr>
      <vt:lpstr>Imports</vt:lpstr>
      <vt:lpstr>Multimethods</vt:lpstr>
      <vt:lpstr>GroovyBeans</vt:lpstr>
      <vt:lpstr>GroovyBeans Example</vt:lpstr>
      <vt:lpstr>GroovyBean Properties</vt:lpstr>
      <vt:lpstr>Spread Dot Operator</vt:lpstr>
      <vt:lpstr>GDK Methods File Management</vt:lpstr>
      <vt:lpstr>GDK Methods Process Management</vt:lpstr>
      <vt:lpstr>GDK Methods Process Management</vt:lpstr>
      <vt:lpstr>GDK Methods Thread Management</vt:lpstr>
      <vt:lpstr>Testing</vt:lpstr>
      <vt:lpstr>Testing</vt:lpstr>
      <vt:lpstr>XML Management</vt:lpstr>
      <vt:lpstr>XML Management</vt:lpstr>
      <vt:lpstr>XML Management</vt:lpstr>
      <vt:lpstr>XML Management</vt:lpstr>
      <vt:lpstr>XML Management</vt:lpstr>
      <vt:lpstr>XML Management</vt:lpstr>
      <vt:lpstr>Object Management</vt:lpstr>
      <vt:lpstr>Object Management</vt:lpstr>
      <vt:lpstr>SQL Connection</vt:lpstr>
      <vt:lpstr>SQL Connection</vt:lpstr>
      <vt:lpstr>SQL Connection</vt:lpstr>
      <vt:lpstr>SQL Data Access </vt:lpstr>
      <vt:lpstr>SQL Data Access </vt:lpstr>
      <vt:lpstr>SQL Data Access </vt:lpstr>
      <vt:lpstr>GPath</vt:lpstr>
      <vt:lpstr>GPath Example2</vt:lpstr>
      <vt:lpstr>GPath Example2</vt:lpstr>
      <vt:lpstr>Mix In Categories</vt:lpstr>
      <vt:lpstr>Mix In Categories</vt:lpstr>
      <vt:lpstr>What is Grails?</vt:lpstr>
      <vt:lpstr>Features of Grails</vt:lpstr>
      <vt:lpstr>Features of Grails</vt:lpstr>
      <vt:lpstr>Difference between Grails and Groovy</vt:lpstr>
      <vt:lpstr>Grails MVC</vt:lpstr>
      <vt:lpstr>Grails Framework</vt:lpstr>
      <vt:lpstr>Grails Framework</vt:lpstr>
      <vt:lpstr>Grails Framework</vt:lpstr>
      <vt:lpstr>Grails Framework</vt:lpstr>
      <vt:lpstr>Grails Framework</vt:lpstr>
      <vt:lpstr>Grails Framework</vt:lpstr>
      <vt:lpstr>Grails Framework</vt:lpstr>
      <vt:lpstr>Grails Framework</vt:lpstr>
      <vt:lpstr>Grails Framework</vt:lpstr>
      <vt:lpstr>Grails Framework</vt:lpstr>
      <vt:lpstr>Anatomy of a Spock Specification</vt:lpstr>
      <vt:lpstr>Anatomy of a Spock Specification</vt:lpstr>
      <vt:lpstr>Anatomy of a Spock Specification</vt:lpstr>
      <vt:lpstr>PowerPoint Presentation</vt:lpstr>
      <vt:lpstr>Module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Parameswari Ettiappan</dc:creator>
  <cp:lastModifiedBy>Parameswari Ettiappan</cp:lastModifiedBy>
  <cp:revision>630</cp:revision>
  <dcterms:created xsi:type="dcterms:W3CDTF">2020-09-29T16:14:50Z</dcterms:created>
  <dcterms:modified xsi:type="dcterms:W3CDTF">2023-02-23T03:31:30Z</dcterms:modified>
</cp:coreProperties>
</file>